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337" r:id="rId5"/>
    <p:sldId id="290" r:id="rId6"/>
    <p:sldId id="339" r:id="rId7"/>
    <p:sldId id="340" r:id="rId8"/>
    <p:sldId id="338" r:id="rId9"/>
    <p:sldId id="263" r:id="rId10"/>
    <p:sldId id="258" r:id="rId11"/>
    <p:sldId id="271" r:id="rId12"/>
    <p:sldId id="270" r:id="rId13"/>
    <p:sldId id="288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1" r:id="rId29"/>
    <p:sldId id="292" r:id="rId30"/>
    <p:sldId id="293" r:id="rId31"/>
    <p:sldId id="294" r:id="rId32"/>
    <p:sldId id="317" r:id="rId33"/>
    <p:sldId id="316" r:id="rId34"/>
    <p:sldId id="318" r:id="rId35"/>
    <p:sldId id="269" r:id="rId36"/>
    <p:sldId id="295" r:id="rId37"/>
    <p:sldId id="296" r:id="rId38"/>
    <p:sldId id="297" r:id="rId39"/>
    <p:sldId id="298" r:id="rId40"/>
    <p:sldId id="299" r:id="rId41"/>
    <p:sldId id="331" r:id="rId42"/>
    <p:sldId id="300" r:id="rId43"/>
    <p:sldId id="301" r:id="rId44"/>
    <p:sldId id="302" r:id="rId45"/>
    <p:sldId id="303" r:id="rId46"/>
    <p:sldId id="305" r:id="rId47"/>
    <p:sldId id="307" r:id="rId48"/>
    <p:sldId id="306" r:id="rId49"/>
    <p:sldId id="308" r:id="rId50"/>
    <p:sldId id="304" r:id="rId51"/>
    <p:sldId id="314" r:id="rId52"/>
    <p:sldId id="309" r:id="rId53"/>
    <p:sldId id="310" r:id="rId54"/>
    <p:sldId id="311" r:id="rId55"/>
    <p:sldId id="266" r:id="rId56"/>
    <p:sldId id="312" r:id="rId57"/>
    <p:sldId id="345" r:id="rId58"/>
    <p:sldId id="342" r:id="rId59"/>
    <p:sldId id="341" r:id="rId60"/>
    <p:sldId id="344" r:id="rId61"/>
    <p:sldId id="343" r:id="rId62"/>
    <p:sldId id="313" r:id="rId63"/>
    <p:sldId id="319" r:id="rId64"/>
    <p:sldId id="325" r:id="rId65"/>
    <p:sldId id="329" r:id="rId66"/>
    <p:sldId id="326" r:id="rId67"/>
    <p:sldId id="320" r:id="rId68"/>
    <p:sldId id="321" r:id="rId69"/>
    <p:sldId id="327" r:id="rId70"/>
    <p:sldId id="324" r:id="rId71"/>
    <p:sldId id="322" r:id="rId72"/>
    <p:sldId id="323" r:id="rId73"/>
    <p:sldId id="330" r:id="rId74"/>
    <p:sldId id="328" r:id="rId75"/>
    <p:sldId id="332" r:id="rId76"/>
    <p:sldId id="336" r:id="rId77"/>
    <p:sldId id="335" r:id="rId78"/>
    <p:sldId id="334" r:id="rId79"/>
    <p:sldId id="333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53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51DE1-4F2B-EAB9-69D6-0472C8ED2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59356-B538-A5FB-24F5-DD5755C0F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0DF9A-8CB7-E802-D248-703292DB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C745F-D2D7-AF62-8682-978734D0B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56292-7FD9-6610-6514-6BA573C8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13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946E-6F95-B40A-96EE-19115B74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C070B-A8E5-9968-3985-FA9429A26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10DA-4214-E74E-0378-189670A7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9F5C-B971-5521-C514-98730D66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28C58-709D-788D-09DB-9239D77CE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882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0D97C-B9A4-C0C5-9177-281A86549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0D7F1-B88C-6A2C-E532-BBF1BC4EB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30C56-0465-9F55-77D5-B4696B34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89F00-45C7-D126-F4D8-69F00526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B978B-BD33-E496-9AA0-07D7B2D9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045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F011-DF2A-0373-35B2-0A319402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B2FA6-F85C-0AB1-06AD-A9B24448B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09FC3-B730-DA35-F3D9-7A341E35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7FC7E-5E97-3013-864C-2C108B30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6A160-C340-3FCD-C5D1-936ABEC2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143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A0B6F-F2C5-8691-EA5D-1192C1DB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2D6D-C88D-2713-5B55-96501560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AEEA6-FDB5-836E-6E87-90847E68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339EB-7012-42EB-0065-06606FFC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A2D5A-58AC-E20A-3E94-1266E783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80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6F1D-55A2-8FC5-14FC-06373E04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A2459-DA2F-AFAF-67BD-7AB6CBFD8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6B6E3-0FB5-C5F8-8269-77D02A651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093BE-152F-3F38-AF13-766C732C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CEB9F-6356-2E00-AE08-186534B7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BAF09-5A51-4B67-C07A-31A203E6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33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2BA2-B641-3074-F32C-8059F73D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4BAE1-F051-14EC-2EC9-636F30689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60378-19E1-5619-D51B-C2F420A5D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2B57A-1D65-5BBC-84C1-570A6AA671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7BEC9-C2F2-672A-50A2-ED5FBAB95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AC-5E73-C80D-6C60-13371533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CE4F34-E5AE-BA69-A7FF-20838441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998EC-8F00-83B0-F679-46A3F2C9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542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56AC5-D842-D08A-4608-34BD8F69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B131E-51B8-0334-BC9A-E402B85A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B94CE-3CDD-DBA6-FB4E-F4BA66B3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417D-9B6A-2FF1-DC6E-447443B0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904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B8357-5B1B-FCF3-1671-53927531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FB243-D19A-84E7-E9B0-3C0DE644D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6AD55-B1C0-460F-CE8C-1780C4D3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233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B27A-C88D-4F73-A064-B1A56F9F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F24BD-D6E6-3C2F-8D16-B417AFBCF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A29C-2B21-461B-6D3F-19ACF3CB1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1F339-66FC-C69F-C595-17B5B152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95841-4C94-5562-E294-0EB7E212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CABE2-9919-151C-3B69-C4257FB0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74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1DC3-50B5-50EF-479E-BBDD4934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2E9E-B436-4428-B495-96553DCB2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5CFF6-A361-18DC-5E3F-D7BBDF7CC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E0082-9E4F-A5D2-D6EE-6F85B1B7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E29C7-AA15-A19C-64EB-BD4A1A1B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F3C47-B3D3-524A-9583-3317E8AB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109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8A9B0-CC84-611B-BD75-02AD2EA3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E2253-CC1E-D77B-6083-4FC01156E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D15D2-F39E-0353-E76E-9DC8228F0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974CA-3628-475F-A47F-687F39FBE891}" type="datetimeFigureOut">
              <a:rPr lang="en-IN" smtClean="0"/>
              <a:pPr/>
              <a:t>25-07-2023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80180-632E-FAF9-0358-D75BC18D5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380FD-BD04-F953-3322-9CDEB6AF0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F974-DCFF-4817-BE2B-AA1232AD96E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204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F48D-50F3-3534-8BD8-95B15EA4E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CARDIAC MALPOSITIONS</a:t>
            </a:r>
            <a:br>
              <a:rPr lang="en-US" b="1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EMBRYOLOGICAL BASIS, NOMENCLATURE AND IMAGING</a:t>
            </a:r>
            <a:endParaRPr lang="en-IN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603B4-F4FC-FC34-5FC2-886CE5E5E3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DR.ARAVIND KUMAR.K</a:t>
            </a: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CARDIOLOGY</a:t>
            </a:r>
            <a:endParaRPr lang="en-I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8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256D-3ECE-AC24-E2FC-E3DFBBCF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NOMENCLATURE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Cardiac position</a:t>
            </a:r>
            <a:r>
              <a:rPr lang="en-US" dirty="0"/>
              <a:t>: Refers to the </a:t>
            </a:r>
            <a:r>
              <a:rPr lang="en-US" dirty="0" err="1"/>
              <a:t>intrathoracic</a:t>
            </a:r>
            <a:r>
              <a:rPr lang="en-US" dirty="0"/>
              <a:t> location of the heart as left-sided (</a:t>
            </a:r>
            <a:r>
              <a:rPr lang="en-US" dirty="0" err="1"/>
              <a:t>levocardia</a:t>
            </a:r>
            <a:r>
              <a:rPr lang="en-US" dirty="0"/>
              <a:t>), right-sided (</a:t>
            </a:r>
            <a:r>
              <a:rPr lang="en-US" dirty="0" err="1"/>
              <a:t>dextrocardia</a:t>
            </a:r>
            <a:r>
              <a:rPr lang="en-US" dirty="0"/>
              <a:t>), or midline (</a:t>
            </a:r>
            <a:r>
              <a:rPr lang="en-US" dirty="0" err="1"/>
              <a:t>mesocardia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Cardiac </a:t>
            </a:r>
            <a:r>
              <a:rPr lang="en-US" b="1" dirty="0" err="1"/>
              <a:t>malposition</a:t>
            </a:r>
            <a:r>
              <a:rPr lang="en-US" dirty="0"/>
              <a:t>: An abnormal </a:t>
            </a:r>
            <a:r>
              <a:rPr lang="en-US" dirty="0" err="1"/>
              <a:t>intrathoracic</a:t>
            </a:r>
            <a:r>
              <a:rPr lang="en-US" dirty="0"/>
              <a:t> location of the heart or a location that is abnormal (</a:t>
            </a:r>
            <a:r>
              <a:rPr lang="en-US" dirty="0" err="1"/>
              <a:t>inappropriate</a:t>
            </a:r>
            <a:r>
              <a:rPr lang="en-US" dirty="0"/>
              <a:t>) relative to the position (</a:t>
            </a:r>
            <a:r>
              <a:rPr lang="en-US" dirty="0" err="1"/>
              <a:t>situs</a:t>
            </a:r>
            <a:r>
              <a:rPr lang="en-US" dirty="0"/>
              <a:t>) of the abdominal viscera. </a:t>
            </a:r>
          </a:p>
          <a:p>
            <a:endParaRPr lang="en-US" dirty="0"/>
          </a:p>
          <a:p>
            <a:r>
              <a:rPr lang="en-US" b="1" dirty="0" err="1"/>
              <a:t>Situs</a:t>
            </a:r>
            <a:r>
              <a:rPr lang="en-US" b="1" dirty="0"/>
              <a:t>:</a:t>
            </a:r>
            <a:r>
              <a:rPr lang="en-US" dirty="0"/>
              <a:t> Site or position. </a:t>
            </a:r>
            <a:r>
              <a:rPr lang="en-US" b="1" dirty="0" err="1"/>
              <a:t>Solitus</a:t>
            </a:r>
            <a:r>
              <a:rPr lang="en-US" b="1" dirty="0"/>
              <a:t>:</a:t>
            </a:r>
            <a:r>
              <a:rPr lang="en-US" dirty="0"/>
              <a:t> Usual or normal. </a:t>
            </a:r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solitus</a:t>
            </a:r>
            <a:r>
              <a:rPr lang="en-US" b="1" dirty="0"/>
              <a:t>: </a:t>
            </a:r>
            <a:r>
              <a:rPr lang="en-US" dirty="0"/>
              <a:t>Normal position </a:t>
            </a:r>
          </a:p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dirty="0"/>
              <a:t>: Opposite or reverse of normal </a:t>
            </a:r>
          </a:p>
          <a:p>
            <a:endParaRPr lang="en-US" dirty="0"/>
          </a:p>
          <a:p>
            <a:r>
              <a:rPr lang="en-US" b="1" dirty="0" err="1"/>
              <a:t>Ambiguus</a:t>
            </a:r>
            <a:r>
              <a:rPr lang="en-US" dirty="0"/>
              <a:t>: Uncertain, </a:t>
            </a:r>
            <a:r>
              <a:rPr lang="en-US" dirty="0" err="1"/>
              <a:t>indeterminant</a:t>
            </a:r>
            <a:r>
              <a:rPr lang="en-US" dirty="0"/>
              <a:t>.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ambiguus</a:t>
            </a:r>
            <a:r>
              <a:rPr lang="en-US" dirty="0"/>
              <a:t>: Uncertain, </a:t>
            </a:r>
            <a:r>
              <a:rPr lang="en-US" dirty="0" err="1"/>
              <a:t>indeterminant</a:t>
            </a:r>
            <a:r>
              <a:rPr lang="en-US" dirty="0"/>
              <a:t>, or ambiguous position. </a:t>
            </a:r>
          </a:p>
        </p:txBody>
      </p:sp>
    </p:spTree>
    <p:extLst>
      <p:ext uri="{BB962C8B-B14F-4D97-AF65-F5344CB8AC3E}">
        <p14:creationId xmlns:p14="http://schemas.microsoft.com/office/powerpoint/2010/main" val="2870049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574" y="483079"/>
            <a:ext cx="11179834" cy="156138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Cardiac displacement:</a:t>
            </a:r>
          </a:p>
          <a:p>
            <a:r>
              <a:rPr lang="en-US" sz="2400" dirty="0"/>
              <a:t>A secondary shift in </a:t>
            </a:r>
            <a:r>
              <a:rPr lang="en-US" sz="2400" dirty="0" err="1"/>
              <a:t>intrathoracic</a:t>
            </a:r>
            <a:r>
              <a:rPr lang="en-US" sz="2400" dirty="0"/>
              <a:t> cardiac position in response to </a:t>
            </a:r>
            <a:r>
              <a:rPr lang="en-US" sz="2400" dirty="0" err="1"/>
              <a:t>eventration</a:t>
            </a:r>
            <a:r>
              <a:rPr lang="en-US" sz="2400" dirty="0"/>
              <a:t> of a </a:t>
            </a:r>
            <a:r>
              <a:rPr lang="en-US" sz="2400" dirty="0" err="1"/>
              <a:t>hemidiaphragm</a:t>
            </a:r>
            <a:r>
              <a:rPr lang="en-US" sz="2400" dirty="0"/>
              <a:t>, agenesis of a lung(C) or congenital complete absence of the pericardium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799" y="2027206"/>
            <a:ext cx="4428227" cy="483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712" y="2214792"/>
            <a:ext cx="4456981" cy="439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016" y="2338428"/>
            <a:ext cx="3485072" cy="438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95955" y="2430617"/>
            <a:ext cx="7898233" cy="425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41717" y="1135512"/>
            <a:ext cx="10515600" cy="13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Ectopia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cordis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ektopos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displaced.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Extrathoracic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location of the heart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Chamber designations: </a:t>
            </a:r>
            <a:r>
              <a:rPr lang="en-US" dirty="0"/>
              <a:t>Right and left refer to morphology rather than position, as right or left atrium and right or left ventricle.</a:t>
            </a:r>
          </a:p>
          <a:p>
            <a:endParaRPr lang="en-US" dirty="0"/>
          </a:p>
          <a:p>
            <a:r>
              <a:rPr lang="en-US" b="1" dirty="0"/>
              <a:t>Great arterial designations</a:t>
            </a:r>
            <a:r>
              <a:rPr lang="en-US" dirty="0"/>
              <a:t>: Ascending aorta and pulmonary trunk are defined in terms of their ventricular alignments or their spatial relations to each other.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 err="1"/>
              <a:t>Heterotaxy</a:t>
            </a:r>
            <a:r>
              <a:rPr lang="en-US" b="1" dirty="0"/>
              <a:t>:</a:t>
            </a:r>
            <a:r>
              <a:rPr lang="en-US" dirty="0"/>
              <a:t> (</a:t>
            </a:r>
            <a:r>
              <a:rPr lang="en-US" dirty="0" err="1"/>
              <a:t>Gr</a:t>
            </a:r>
            <a:r>
              <a:rPr lang="en-US" dirty="0"/>
              <a:t>) </a:t>
            </a:r>
            <a:r>
              <a:rPr lang="en-US" dirty="0" err="1"/>
              <a:t>heteros</a:t>
            </a:r>
            <a:r>
              <a:rPr lang="en-US" dirty="0"/>
              <a:t> = other, different; taxis = arrangement. </a:t>
            </a:r>
          </a:p>
          <a:p>
            <a:endParaRPr lang="en-US" dirty="0"/>
          </a:p>
          <a:p>
            <a:r>
              <a:rPr lang="en-US" b="1" dirty="0"/>
              <a:t>Isomerism: </a:t>
            </a:r>
            <a:r>
              <a:rPr lang="en-US" dirty="0"/>
              <a:t>(</a:t>
            </a:r>
            <a:r>
              <a:rPr lang="en-US" dirty="0" err="1"/>
              <a:t>Gr</a:t>
            </a:r>
            <a:r>
              <a:rPr lang="en-US" dirty="0"/>
              <a:t>) </a:t>
            </a:r>
            <a:r>
              <a:rPr lang="en-US" dirty="0" err="1"/>
              <a:t>isos</a:t>
            </a:r>
            <a:r>
              <a:rPr lang="en-US" dirty="0"/>
              <a:t> = equal; </a:t>
            </a:r>
            <a:r>
              <a:rPr lang="en-US" dirty="0" err="1"/>
              <a:t>meros</a:t>
            </a:r>
            <a:r>
              <a:rPr lang="en-US" dirty="0"/>
              <a:t> = part. Refers to the morphologic similarity of bilateral structures that are normally dissimilar, such as right and left </a:t>
            </a:r>
            <a:r>
              <a:rPr lang="en-US" dirty="0" err="1"/>
              <a:t>atrial</a:t>
            </a:r>
            <a:r>
              <a:rPr lang="en-US" dirty="0"/>
              <a:t> appendages, right and left bronchi, and right and left lungs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6211"/>
            <a:ext cx="10515600" cy="5650752"/>
          </a:xfrm>
        </p:spPr>
        <p:txBody>
          <a:bodyPr>
            <a:normAutofit/>
          </a:bodyPr>
          <a:lstStyle/>
          <a:p>
            <a:r>
              <a:rPr lang="en-US" b="1" dirty="0"/>
              <a:t>Ventricular loop: </a:t>
            </a:r>
            <a:r>
              <a:rPr lang="en-US" dirty="0"/>
              <a:t>The right or left bend (loop) that forms in the straight heart tube of the embryo.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d-Loop: </a:t>
            </a:r>
            <a:r>
              <a:rPr lang="en-US" dirty="0"/>
              <a:t>The normal rightward (</a:t>
            </a:r>
            <a:r>
              <a:rPr lang="en-US" dirty="0" err="1"/>
              <a:t>dextro</a:t>
            </a:r>
            <a:r>
              <a:rPr lang="en-US" dirty="0"/>
              <a:t> = d) bend in the embryonic heart tube. 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b="1" i="1" dirty="0"/>
              <a:t>d-loop</a:t>
            </a:r>
            <a:r>
              <a:rPr lang="en-US" dirty="0"/>
              <a:t> designation -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sinus or inflow portion </a:t>
            </a:r>
            <a:r>
              <a:rPr lang="en-US" dirty="0"/>
              <a:t>of the morphologic right ventricle lies to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of the morphologic left ventricle</a:t>
            </a:r>
            <a:r>
              <a:rPr lang="en-US" dirty="0"/>
              <a:t>. 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The l-loop(</a:t>
            </a:r>
            <a:r>
              <a:rPr lang="en-US" b="1" dirty="0" err="1"/>
              <a:t>levo</a:t>
            </a:r>
            <a:r>
              <a:rPr lang="en-US" b="1" dirty="0"/>
              <a:t>) - </a:t>
            </a:r>
            <a:r>
              <a:rPr lang="en-US" dirty="0"/>
              <a:t>the sinus or inflow portion of the morphologic right ventricle lies to the left of the morphologic left ventricle.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7751"/>
            <a:ext cx="10515600" cy="5409212"/>
          </a:xfrm>
        </p:spPr>
        <p:txBody>
          <a:bodyPr/>
          <a:lstStyle/>
          <a:p>
            <a:r>
              <a:rPr lang="en-US" b="1" dirty="0"/>
              <a:t>Concordant loop</a:t>
            </a:r>
            <a:r>
              <a:rPr lang="en-US" dirty="0"/>
              <a:t>: </a:t>
            </a:r>
          </a:p>
          <a:p>
            <a:pPr>
              <a:buNone/>
            </a:pPr>
            <a:r>
              <a:rPr lang="en-US" dirty="0"/>
              <a:t>         a ventricular loop that agrees with (is appropriate for) the </a:t>
            </a:r>
            <a:r>
              <a:rPr lang="en-US" dirty="0" err="1"/>
              <a:t>visceroatrial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(i.e., d-loop in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, l-loop in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).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D576976-D638-3589-1F68-241A3714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8" y="2449074"/>
            <a:ext cx="6599204" cy="36612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656" y="490718"/>
            <a:ext cx="5157787" cy="823912"/>
          </a:xfrm>
        </p:spPr>
        <p:txBody>
          <a:bodyPr/>
          <a:lstStyle/>
          <a:p>
            <a:r>
              <a:rPr lang="en-US" dirty="0"/>
              <a:t>TRANSPOSITION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830" y="1547542"/>
            <a:ext cx="5492000" cy="4654849"/>
          </a:xfrm>
        </p:spPr>
        <p:txBody>
          <a:bodyPr>
            <a:normAutofit/>
          </a:bodyPr>
          <a:lstStyle/>
          <a:p>
            <a:r>
              <a:rPr lang="en-US" dirty="0"/>
              <a:t>Each great artery is connected to a morphologically discordant ventricle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ventriculoarterial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discordance</a:t>
            </a:r>
            <a:r>
              <a:rPr lang="en-US" dirty="0"/>
              <a:t>). </a:t>
            </a:r>
          </a:p>
          <a:p>
            <a:r>
              <a:rPr lang="en-US" dirty="0"/>
              <a:t>The aorta arises from a morphologic right ventricle, and the pulmonary trunk arises from a morphologic left ventricle.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7694" y="620114"/>
            <a:ext cx="5183188" cy="823912"/>
          </a:xfrm>
        </p:spPr>
        <p:txBody>
          <a:bodyPr/>
          <a:lstStyle/>
          <a:p>
            <a:r>
              <a:rPr lang="en-US" dirty="0"/>
              <a:t>MALPOSITION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4755" y="1492370"/>
            <a:ext cx="5676181" cy="4697293"/>
          </a:xfrm>
        </p:spPr>
        <p:txBody>
          <a:bodyPr/>
          <a:lstStyle/>
          <a:p>
            <a:r>
              <a:rPr lang="en-US" dirty="0"/>
              <a:t>Refers to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abnormal spatial relationships</a:t>
            </a:r>
            <a:r>
              <a:rPr lang="en-US" dirty="0"/>
              <a:t> of the aorta and the pulmonary trunk to each other in either the lateral or the </a:t>
            </a:r>
            <a:r>
              <a:rPr lang="en-US" dirty="0" err="1"/>
              <a:t>anteroposterior</a:t>
            </a:r>
            <a:r>
              <a:rPr lang="en-US" dirty="0"/>
              <a:t> plane</a:t>
            </a:r>
          </a:p>
          <a:p>
            <a:r>
              <a:rPr lang="en-US" dirty="0" err="1"/>
              <a:t>Ventriculo</a:t>
            </a:r>
            <a:r>
              <a:rPr lang="en-US" dirty="0"/>
              <a:t>/great arterial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concordance</a:t>
            </a:r>
            <a:r>
              <a:rPr lang="en-US" dirty="0"/>
              <a:t> is maintained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0664"/>
            <a:ext cx="10515600" cy="5176299"/>
          </a:xfrm>
        </p:spPr>
        <p:txBody>
          <a:bodyPr>
            <a:normAutofit/>
          </a:bodyPr>
          <a:lstStyle/>
          <a:p>
            <a:r>
              <a:rPr lang="en-US" b="1" dirty="0" err="1"/>
              <a:t>Atrioventricular</a:t>
            </a:r>
            <a:r>
              <a:rPr lang="en-US" b="1" dirty="0"/>
              <a:t> discordance</a:t>
            </a:r>
            <a:r>
              <a:rPr lang="en-US" dirty="0"/>
              <a:t>: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Morphologic right atrium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morphologic left ventricle via a morphologic mitral valve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(RA-LV via MV)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Morphologic left atrium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morphologic right ventricle via a morphologic tricuspid valve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(LA-RV via TV)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r>
              <a:rPr lang="en-US" b="1" dirty="0" err="1"/>
              <a:t>Ventriculo</a:t>
            </a:r>
            <a:r>
              <a:rPr lang="en-US" b="1" dirty="0"/>
              <a:t>-arterial discordance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Morphologic  right ventricle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aorta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(RV-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Morphologic  left ventricle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pulmonary trunk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(LV-PA)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745747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CONGENITALLY  CORRECTED TRANSPOSITION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33868" cy="4351338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 discordance </a:t>
            </a:r>
            <a:r>
              <a:rPr lang="en-US" sz="2400" dirty="0"/>
              <a:t>(</a:t>
            </a:r>
            <a:r>
              <a:rPr lang="en-US" sz="2400" dirty="0" err="1"/>
              <a:t>atrioventricular</a:t>
            </a:r>
            <a:r>
              <a:rPr lang="en-US" sz="2400" dirty="0"/>
              <a:t> and </a:t>
            </a:r>
            <a:r>
              <a:rPr lang="en-US" sz="2400" dirty="0" err="1"/>
              <a:t>ventriculoarterial</a:t>
            </a:r>
            <a:r>
              <a:rPr lang="en-US" sz="2400" dirty="0"/>
              <a:t>) resulting in physiologic correction</a:t>
            </a:r>
          </a:p>
          <a:p>
            <a:endParaRPr lang="en-US" sz="2400" dirty="0"/>
          </a:p>
          <a:p>
            <a:r>
              <a:rPr lang="en-US" sz="2400" dirty="0"/>
              <a:t>Right  </a:t>
            </a:r>
            <a:r>
              <a:rPr lang="en-US" sz="2400" dirty="0" err="1"/>
              <a:t>atrial</a:t>
            </a:r>
            <a:r>
              <a:rPr lang="en-US" sz="2400" dirty="0"/>
              <a:t> blood reaches the pulmonary artery through a morphologic left ventricle </a:t>
            </a:r>
          </a:p>
          <a:p>
            <a:endParaRPr lang="en-US" sz="2400" dirty="0"/>
          </a:p>
          <a:p>
            <a:r>
              <a:rPr lang="en-US" sz="2400" dirty="0"/>
              <a:t>Left  </a:t>
            </a:r>
            <a:r>
              <a:rPr lang="en-US" sz="2400" dirty="0" err="1"/>
              <a:t>atrial</a:t>
            </a:r>
            <a:r>
              <a:rPr lang="en-US" sz="2400" dirty="0"/>
              <a:t> blood reaches the aorta through a morphologic right ventricle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7653" y="1570008"/>
            <a:ext cx="4850600" cy="446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Perloff’s</a:t>
            </a:r>
            <a:r>
              <a:rPr lang="en-US" dirty="0"/>
              <a:t> Clinical Recognition of Congenital heart diseases 7</a:t>
            </a:r>
            <a:r>
              <a:rPr lang="en-US" baseline="30000" dirty="0"/>
              <a:t>th</a:t>
            </a:r>
            <a:r>
              <a:rPr lang="en-US" dirty="0"/>
              <a:t> edition.</a:t>
            </a:r>
          </a:p>
          <a:p>
            <a:r>
              <a:rPr lang="en-US" dirty="0"/>
              <a:t>Moss and Adams’ Heart disease in infants, children and adolescents 10</a:t>
            </a:r>
            <a:r>
              <a:rPr lang="en-US" baseline="30000" dirty="0"/>
              <a:t>th</a:t>
            </a:r>
            <a:r>
              <a:rPr lang="en-US" dirty="0"/>
              <a:t> edition.</a:t>
            </a:r>
          </a:p>
          <a:p>
            <a:r>
              <a:rPr lang="en-US" dirty="0" err="1"/>
              <a:t>Männer</a:t>
            </a:r>
            <a:r>
              <a:rPr lang="en-US" dirty="0"/>
              <a:t> J. The anatomy of cardiac looping: a step towards the understanding of the morphogenesis of several forms of congenital cardiac malformations. </a:t>
            </a:r>
            <a:r>
              <a:rPr lang="en-US" dirty="0" err="1"/>
              <a:t>Clin</a:t>
            </a:r>
            <a:r>
              <a:rPr lang="en-US" dirty="0"/>
              <a:t> Anat. 2009 Jan;22(1):21-35. </a:t>
            </a:r>
            <a:r>
              <a:rPr lang="en-US" dirty="0" err="1"/>
              <a:t>doi</a:t>
            </a:r>
            <a:r>
              <a:rPr lang="en-US" dirty="0"/>
              <a:t>: 10.1002/ca.20652. PMID: 18661581.</a:t>
            </a:r>
          </a:p>
          <a:p>
            <a:r>
              <a:rPr lang="en-IN" dirty="0" err="1"/>
              <a:t>Langman’s</a:t>
            </a:r>
            <a:r>
              <a:rPr lang="en-IN" dirty="0"/>
              <a:t> Medical Embryology 13</a:t>
            </a:r>
            <a:r>
              <a:rPr lang="en-IN" baseline="30000" dirty="0"/>
              <a:t>th</a:t>
            </a:r>
            <a:r>
              <a:rPr lang="en-IN" dirty="0"/>
              <a:t> edition</a:t>
            </a:r>
          </a:p>
          <a:p>
            <a:r>
              <a:rPr lang="en-US" dirty="0" err="1"/>
              <a:t>Shiraishi</a:t>
            </a:r>
            <a:r>
              <a:rPr lang="en-US" dirty="0"/>
              <a:t> I. Basic and comprehensive outlines of cardiovascular embryology and morphogenesis. J </a:t>
            </a:r>
            <a:r>
              <a:rPr lang="en-US" dirty="0" err="1"/>
              <a:t>Pediatr</a:t>
            </a:r>
            <a:r>
              <a:rPr lang="en-US" dirty="0"/>
              <a:t> </a:t>
            </a:r>
            <a:r>
              <a:rPr lang="en-US" dirty="0" err="1"/>
              <a:t>Cardiol</a:t>
            </a:r>
            <a:r>
              <a:rPr lang="en-US" dirty="0"/>
              <a:t> Card Surg. 2018;34:88-98.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SITUS SOLITUS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804" y="1397479"/>
            <a:ext cx="8005313" cy="4779484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and abdominal </a:t>
            </a:r>
            <a:r>
              <a:rPr lang="en-US" dirty="0" err="1"/>
              <a:t>situs</a:t>
            </a:r>
            <a:r>
              <a:rPr lang="en-US" dirty="0"/>
              <a:t> 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concordant</a:t>
            </a:r>
          </a:p>
          <a:p>
            <a:endParaRPr lang="en-US" dirty="0"/>
          </a:p>
          <a:p>
            <a:r>
              <a:rPr lang="en-US" dirty="0"/>
              <a:t>Percussion- left-sided stomach, a right-sided liver, and a left-sided heart.</a:t>
            </a:r>
          </a:p>
          <a:p>
            <a:endParaRPr lang="en-US" dirty="0"/>
          </a:p>
          <a:p>
            <a:r>
              <a:rPr lang="en-US" dirty="0"/>
              <a:t>A morphologic right bronchus is relatively short and straight, whereas a morphologic left bronchus is relatively long and curved.</a:t>
            </a:r>
          </a:p>
          <a:p>
            <a:endParaRPr lang="en-US" dirty="0"/>
          </a:p>
          <a:p>
            <a:r>
              <a:rPr lang="en-US" dirty="0"/>
              <a:t>A morphologic right bronchus is concordant with a </a:t>
            </a:r>
            <a:r>
              <a:rPr lang="en-US" dirty="0" err="1"/>
              <a:t>trilobed</a:t>
            </a:r>
            <a:r>
              <a:rPr lang="en-US" dirty="0"/>
              <a:t> morphologic right lung, and a morphologic left bronchus is concordant with a </a:t>
            </a:r>
            <a:r>
              <a:rPr lang="en-US" dirty="0" err="1"/>
              <a:t>bilobed</a:t>
            </a:r>
            <a:r>
              <a:rPr lang="en-US" dirty="0"/>
              <a:t> morphologic left lung. </a:t>
            </a:r>
          </a:p>
          <a:p>
            <a:endParaRPr lang="en-US" dirty="0"/>
          </a:p>
          <a:p>
            <a:r>
              <a:rPr lang="en-US" dirty="0"/>
              <a:t>Base to apex axis points to the left</a:t>
            </a:r>
          </a:p>
          <a:p>
            <a:endParaRPr lang="en-US" dirty="0"/>
          </a:p>
          <a:p>
            <a:r>
              <a:rPr lang="en-US" dirty="0"/>
              <a:t>Left </a:t>
            </a:r>
            <a:r>
              <a:rPr lang="en-US" dirty="0" err="1"/>
              <a:t>hemidiaphragm</a:t>
            </a:r>
            <a:r>
              <a:rPr lang="en-US" dirty="0"/>
              <a:t> is normally lower than the right </a:t>
            </a:r>
            <a:r>
              <a:rPr lang="en-US" dirty="0" err="1"/>
              <a:t>hemidiaphragm</a:t>
            </a:r>
            <a:r>
              <a:rPr lang="en-US" dirty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7225" y="1362075"/>
            <a:ext cx="3914775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CARDIAC MALPOSITIONS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err="1"/>
              <a:t>Viscero-atrial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with </a:t>
            </a:r>
            <a:r>
              <a:rPr lang="en-US" dirty="0" err="1"/>
              <a:t>dextrocardia</a:t>
            </a:r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 err="1"/>
              <a:t>Viscero-atrial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 with </a:t>
            </a:r>
            <a:r>
              <a:rPr lang="en-US" dirty="0" err="1"/>
              <a:t>dextrocardia</a:t>
            </a:r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 err="1"/>
              <a:t>Viscero-atrial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with </a:t>
            </a:r>
            <a:r>
              <a:rPr lang="en-US" dirty="0" err="1"/>
              <a:t>levocardia</a:t>
            </a:r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 err="1"/>
              <a:t>Mesocardia</a:t>
            </a:r>
            <a:r>
              <a:rPr lang="en-US" dirty="0"/>
              <a:t>, a midline heart, is sometimes regarded as a fourth </a:t>
            </a:r>
            <a:r>
              <a:rPr lang="en-US" dirty="0" err="1"/>
              <a:t>malposition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midline heart in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 with a d-</a:t>
            </a:r>
            <a:r>
              <a:rPr lang="en-US" dirty="0" err="1"/>
              <a:t>bulboventricular</a:t>
            </a:r>
            <a:r>
              <a:rPr lang="en-US" dirty="0"/>
              <a:t> loop is a variation of normal</a:t>
            </a:r>
          </a:p>
          <a:p>
            <a:endParaRPr lang="en-US" dirty="0"/>
          </a:p>
          <a:p>
            <a:r>
              <a:rPr lang="en-US" dirty="0"/>
              <a:t>A midline heart with </a:t>
            </a:r>
            <a:r>
              <a:rPr lang="en-US" dirty="0" err="1"/>
              <a:t>visceroatrial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and an                          l-</a:t>
            </a:r>
            <a:r>
              <a:rPr lang="en-US" dirty="0" err="1"/>
              <a:t>bulboventricular</a:t>
            </a:r>
            <a:r>
              <a:rPr lang="en-US" dirty="0"/>
              <a:t> loop occurs with major congenital malformations.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308" y="385024"/>
            <a:ext cx="5172106" cy="581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883" y="365721"/>
            <a:ext cx="4377546" cy="60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3" y="114971"/>
            <a:ext cx="7960708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SITUS INVERSUS WITH DEXTROCARDIA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51" y="1440612"/>
            <a:ext cx="7582619" cy="5210354"/>
          </a:xfrm>
        </p:spPr>
        <p:txBody>
          <a:bodyPr>
            <a:normAutofit/>
          </a:bodyPr>
          <a:lstStyle/>
          <a:p>
            <a:r>
              <a:rPr lang="en-US" sz="2400" dirty="0"/>
              <a:t>Incidence - 1/8000 to 1/25,000</a:t>
            </a:r>
          </a:p>
          <a:p>
            <a:endParaRPr lang="en-US" sz="2400" dirty="0"/>
          </a:p>
          <a:p>
            <a:r>
              <a:rPr lang="en-US" sz="2400" dirty="0"/>
              <a:t>The heart and the thoracic and abdominal viscera are mirror images of normal </a:t>
            </a:r>
          </a:p>
          <a:p>
            <a:endParaRPr lang="en-US" sz="2400" dirty="0"/>
          </a:p>
          <a:p>
            <a:r>
              <a:rPr lang="en-US" sz="2400" dirty="0"/>
              <a:t>The bronchi are inverted </a:t>
            </a:r>
          </a:p>
          <a:p>
            <a:endParaRPr lang="en-US" sz="2400" dirty="0"/>
          </a:p>
          <a:p>
            <a:r>
              <a:rPr lang="en-US" sz="2400" dirty="0"/>
              <a:t>Morphologic right bronchus concordant with the morphologic right atrium and the </a:t>
            </a:r>
            <a:r>
              <a:rPr lang="en-US" sz="2400" dirty="0" err="1"/>
              <a:t>trilobed</a:t>
            </a:r>
            <a:r>
              <a:rPr lang="en-US" sz="2400" dirty="0"/>
              <a:t> lung </a:t>
            </a:r>
          </a:p>
          <a:p>
            <a:endParaRPr lang="en-US" sz="2400" dirty="0"/>
          </a:p>
          <a:p>
            <a:r>
              <a:rPr lang="en-US" sz="2400" dirty="0"/>
              <a:t>Morphologic left bronchus concordant with the morphologic left atrium and the </a:t>
            </a:r>
            <a:r>
              <a:rPr lang="en-US" sz="2400" dirty="0" err="1"/>
              <a:t>bilobed</a:t>
            </a:r>
            <a:r>
              <a:rPr lang="en-US" sz="2400" dirty="0"/>
              <a:t> lung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0423" y="630563"/>
            <a:ext cx="4229821" cy="620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258" y="388189"/>
            <a:ext cx="6538822" cy="5788774"/>
          </a:xfrm>
        </p:spPr>
        <p:txBody>
          <a:bodyPr>
            <a:normAutofit/>
          </a:bodyPr>
          <a:lstStyle/>
          <a:p>
            <a:r>
              <a:rPr lang="en-US" dirty="0"/>
              <a:t>The heart is right-sided, and the right </a:t>
            </a:r>
            <a:r>
              <a:rPr lang="en-US" dirty="0" err="1"/>
              <a:t>hemidiaphragm</a:t>
            </a:r>
            <a:r>
              <a:rPr lang="en-US" dirty="0"/>
              <a:t> is lower than the left </a:t>
            </a:r>
            <a:r>
              <a:rPr lang="en-US" dirty="0" err="1"/>
              <a:t>hemidiaphragm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descending aorta is on the right; the ascending aorta, aortic knuckle, and pulmonary trunk are in their mirror image positions</a:t>
            </a:r>
          </a:p>
          <a:p>
            <a:endParaRPr lang="en-US" dirty="0"/>
          </a:p>
          <a:p>
            <a:r>
              <a:rPr lang="en-US" dirty="0"/>
              <a:t>The anatomic right ventricle lies to the left of the anatomic left ventricle    (l-</a:t>
            </a:r>
            <a:r>
              <a:rPr lang="en-US" dirty="0" err="1"/>
              <a:t>bulboventricular</a:t>
            </a:r>
            <a:r>
              <a:rPr lang="en-US" dirty="0"/>
              <a:t> loop), which is normal for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1689" y="621102"/>
            <a:ext cx="4596148" cy="54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40" y="365125"/>
            <a:ext cx="7720641" cy="1325563"/>
          </a:xfrm>
        </p:spPr>
        <p:txBody>
          <a:bodyPr>
            <a:normAutofit/>
          </a:bodyPr>
          <a:lstStyle/>
          <a:p>
            <a:r>
              <a:rPr lang="en-IN" sz="4000" b="1" dirty="0"/>
              <a:t>SITUS SOLITUS WITH DEXTROCARDIA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947" y="1690770"/>
            <a:ext cx="7134045" cy="46328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lungs and abdominal viscera are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major cardiac shadow lies to the right of midline (</a:t>
            </a:r>
            <a:r>
              <a:rPr lang="en-US" dirty="0" err="1"/>
              <a:t>dextrocardia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base to apex axis points to the right</a:t>
            </a:r>
          </a:p>
          <a:p>
            <a:endParaRPr lang="en-US" dirty="0"/>
          </a:p>
          <a:p>
            <a:r>
              <a:rPr lang="en-US" dirty="0"/>
              <a:t>Right </a:t>
            </a:r>
            <a:r>
              <a:rPr lang="en-US" dirty="0" err="1"/>
              <a:t>hemidiaphragm</a:t>
            </a:r>
            <a:r>
              <a:rPr lang="en-US" dirty="0"/>
              <a:t> is usually lower than the left </a:t>
            </a:r>
            <a:r>
              <a:rPr lang="en-US" dirty="0" err="1"/>
              <a:t>hemidiaphragm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1027" y="735433"/>
            <a:ext cx="4410974" cy="612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849" y="336430"/>
            <a:ext cx="7418717" cy="61851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ascending aorta and aortic knuckle occupy their normal positions and the descending aorta runs its normal course along the left vertebral border </a:t>
            </a:r>
          </a:p>
          <a:p>
            <a:endParaRPr lang="en-US" dirty="0"/>
          </a:p>
          <a:p>
            <a:r>
              <a:rPr lang="en-US" dirty="0"/>
              <a:t>The anatomic right ventricle lies to the right of the anatomic left ventricle (d-loop)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It is because the straight heart tube of the embryo initially bends in a rightward direction (d-loop) but then fails to pivot into the left chest</a:t>
            </a:r>
          </a:p>
          <a:p>
            <a:endParaRPr lang="en-US" dirty="0"/>
          </a:p>
          <a:p>
            <a:r>
              <a:rPr lang="en-US" dirty="0"/>
              <a:t>Varying degrees of incomplete pivoting determine the degree to which the ventricular portion of the heart lies to the right of midline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5688" y="416684"/>
            <a:ext cx="4097547" cy="630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46" y="45963"/>
            <a:ext cx="10515600" cy="1325563"/>
          </a:xfrm>
        </p:spPr>
        <p:txBody>
          <a:bodyPr/>
          <a:lstStyle/>
          <a:p>
            <a:r>
              <a:rPr lang="en-IN" b="1" dirty="0"/>
              <a:t>SITUS INVERSUS WITH LEVOCARDIA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21" y="1190442"/>
            <a:ext cx="7332454" cy="504690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of thoracic and abdominal viscera in the presence of a left thoracic heart (</a:t>
            </a:r>
            <a:r>
              <a:rPr lang="en-US" dirty="0" err="1"/>
              <a:t>levocardia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left </a:t>
            </a:r>
            <a:r>
              <a:rPr lang="en-US" dirty="0" err="1"/>
              <a:t>hemidiaphragm</a:t>
            </a:r>
            <a:r>
              <a:rPr lang="en-US" dirty="0"/>
              <a:t> is lower than the right </a:t>
            </a:r>
            <a:r>
              <a:rPr lang="en-US" dirty="0" err="1"/>
              <a:t>hemidiaphragm</a:t>
            </a:r>
            <a:r>
              <a:rPr lang="en-US" dirty="0"/>
              <a:t> because the apex is on the left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Inversion of the bronchi coincides with inversion of the atria and lungs</a:t>
            </a:r>
          </a:p>
          <a:p>
            <a:endParaRPr lang="en-US" dirty="0"/>
          </a:p>
          <a:p>
            <a:r>
              <a:rPr lang="en-US" dirty="0"/>
              <a:t>The stomach is on the right, and the liver is on the left (abdominal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0620" y="1061039"/>
            <a:ext cx="4401379" cy="576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67445" cy="4351338"/>
          </a:xfrm>
        </p:spPr>
        <p:txBody>
          <a:bodyPr/>
          <a:lstStyle/>
          <a:p>
            <a:r>
              <a:rPr lang="en-US" dirty="0"/>
              <a:t>The major cardiac mass lies in the left chest for one of two morphogenetic reasons</a:t>
            </a:r>
          </a:p>
          <a:p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an embryonic l-loop, which is concordant for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, fails to pivot into the right side of the chest 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an embryonic d-loop, which is discordant for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, fails to pivot into the left side of the chest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370" y="972023"/>
            <a:ext cx="3815752" cy="515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73272-FB3E-6336-7079-AAE7B6B3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6DC87-6158-EAE5-1E05-78F268C55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Cardiac </a:t>
            </a:r>
            <a:r>
              <a:rPr lang="en-US" dirty="0" err="1"/>
              <a:t>malposition</a:t>
            </a:r>
            <a:r>
              <a:rPr lang="en-US" dirty="0"/>
              <a:t> -  abnormal or anomalous location of the heart.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It includes abnormalities of </a:t>
            </a:r>
          </a:p>
          <a:p>
            <a:pPr lvl="1"/>
            <a:r>
              <a:rPr lang="en-US" dirty="0"/>
              <a:t>Cardiac position (dextrocardia, </a:t>
            </a:r>
            <a:r>
              <a:rPr lang="en-US" dirty="0" err="1"/>
              <a:t>mesocardia</a:t>
            </a:r>
            <a:r>
              <a:rPr lang="en-US" dirty="0"/>
              <a:t>, levocardia), 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heterotaxy</a:t>
            </a:r>
            <a:r>
              <a:rPr lang="en-US" dirty="0"/>
              <a:t> syndromes, </a:t>
            </a:r>
          </a:p>
          <a:p>
            <a:pPr lvl="1"/>
            <a:r>
              <a:rPr lang="en-US" dirty="0"/>
              <a:t>Pericardial defects, and </a:t>
            </a:r>
          </a:p>
          <a:p>
            <a:pPr lvl="1"/>
            <a:r>
              <a:rPr lang="en-US" dirty="0"/>
              <a:t>Ectopia cordis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293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86" y="365125"/>
            <a:ext cx="7831331" cy="1325563"/>
          </a:xfrm>
        </p:spPr>
        <p:txBody>
          <a:bodyPr/>
          <a:lstStyle/>
          <a:p>
            <a:pPr algn="ctr"/>
            <a:r>
              <a:rPr lang="en-US" b="1" dirty="0"/>
              <a:t>MESOCARDIA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412" y="1825625"/>
            <a:ext cx="7425906" cy="4351338"/>
          </a:xfrm>
        </p:spPr>
        <p:txBody>
          <a:bodyPr/>
          <a:lstStyle/>
          <a:p>
            <a:r>
              <a:rPr lang="en-US" dirty="0"/>
              <a:t>The cardiac silhouette extends equally to the right and left of midline </a:t>
            </a:r>
          </a:p>
          <a:p>
            <a:endParaRPr lang="en-US" dirty="0"/>
          </a:p>
          <a:p>
            <a:r>
              <a:rPr lang="en-US" dirty="0"/>
              <a:t>A d-</a:t>
            </a:r>
            <a:r>
              <a:rPr lang="en-US" dirty="0" err="1"/>
              <a:t>bulboventricular</a:t>
            </a:r>
            <a:r>
              <a:rPr lang="en-US" dirty="0"/>
              <a:t> loop stops in the midline as it pivots to the left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Rarely, </a:t>
            </a:r>
            <a:r>
              <a:rPr lang="en-US" dirty="0" err="1"/>
              <a:t>mesocardia</a:t>
            </a:r>
            <a:r>
              <a:rPr lang="en-US" dirty="0"/>
              <a:t> is associated with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and an l-loop that stops in the midline as it incompletely pivots to the right.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3199" y="1552820"/>
            <a:ext cx="4388463" cy="439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MALPOSITIONS AND CHD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 </a:t>
            </a:r>
            <a:r>
              <a:rPr lang="en-US" dirty="0"/>
              <a:t>-usually occurs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coexisting </a:t>
            </a:r>
            <a:r>
              <a:rPr lang="en-US" dirty="0"/>
              <a:t>congenital heart disease</a:t>
            </a:r>
          </a:p>
          <a:p>
            <a:endParaRPr lang="en-US" dirty="0"/>
          </a:p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solitus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 </a:t>
            </a:r>
            <a:r>
              <a:rPr lang="en-US" dirty="0"/>
              <a:t>- occasionally associated with a structurally normal heart 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left-to-right shunts</a:t>
            </a:r>
            <a:r>
              <a:rPr lang="en-US" dirty="0"/>
              <a:t> at </a:t>
            </a:r>
            <a:r>
              <a:rPr lang="en-US" dirty="0" err="1"/>
              <a:t>atrial</a:t>
            </a:r>
            <a:r>
              <a:rPr lang="en-US" dirty="0"/>
              <a:t> level or ventricular level usually coexist</a:t>
            </a:r>
          </a:p>
          <a:p>
            <a:endParaRPr lang="en-US" dirty="0"/>
          </a:p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levocardia</a:t>
            </a:r>
            <a:r>
              <a:rPr lang="en-US" b="1" dirty="0"/>
              <a:t> </a:t>
            </a:r>
            <a:r>
              <a:rPr lang="en-US" dirty="0"/>
              <a:t>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consistently associated </a:t>
            </a:r>
            <a:r>
              <a:rPr lang="en-US" dirty="0"/>
              <a:t>with coexisting congenital heart disease</a:t>
            </a:r>
          </a:p>
          <a:p>
            <a:endParaRPr lang="en-US" dirty="0"/>
          </a:p>
          <a:p>
            <a:r>
              <a:rPr lang="en-US" b="1" dirty="0" err="1"/>
              <a:t>Mesocardia</a:t>
            </a:r>
            <a:r>
              <a:rPr lang="en-US" dirty="0"/>
              <a:t> with discordant </a:t>
            </a:r>
            <a:r>
              <a:rPr lang="en-US" dirty="0" err="1"/>
              <a:t>bulboventricular</a:t>
            </a:r>
            <a:r>
              <a:rPr lang="en-US" dirty="0"/>
              <a:t> loop – ventricular inversion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014" y="1224951"/>
            <a:ext cx="10499785" cy="4952012"/>
          </a:xfrm>
        </p:spPr>
        <p:txBody>
          <a:bodyPr/>
          <a:lstStyle/>
          <a:p>
            <a:pPr>
              <a:buNone/>
            </a:pP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CHD associated with </a:t>
            </a:r>
            <a:r>
              <a:rPr lang="en-I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inversus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I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dextrocardia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TOF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Pulmonary </a:t>
            </a:r>
            <a:r>
              <a:rPr lang="en-IN" dirty="0" err="1"/>
              <a:t>atresia</a:t>
            </a:r>
            <a:endParaRPr lang="en-IN" dirty="0"/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Complete AV </a:t>
            </a:r>
            <a:r>
              <a:rPr lang="en-IN" dirty="0" err="1"/>
              <a:t>septal</a:t>
            </a:r>
            <a:r>
              <a:rPr lang="en-IN" dirty="0"/>
              <a:t> defect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OS ASD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728" y="250166"/>
            <a:ext cx="10724072" cy="5926797"/>
          </a:xfrm>
        </p:spPr>
        <p:txBody>
          <a:bodyPr/>
          <a:lstStyle/>
          <a:p>
            <a:pPr>
              <a:buNone/>
            </a:pP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CHD associated with </a:t>
            </a:r>
            <a:r>
              <a:rPr lang="en-I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solitus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IN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dextrocardia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Char char="Ø"/>
            </a:pPr>
            <a:r>
              <a:rPr lang="en-IN" dirty="0"/>
              <a:t>Ventricular </a:t>
            </a:r>
            <a:r>
              <a:rPr lang="en-IN" dirty="0" err="1"/>
              <a:t>septal</a:t>
            </a:r>
            <a:r>
              <a:rPr lang="en-IN" dirty="0"/>
              <a:t> defect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Left SVC to the coronary sinus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 err="1"/>
              <a:t>Coarctation</a:t>
            </a:r>
            <a:r>
              <a:rPr lang="en-IN" dirty="0"/>
              <a:t> of the aorta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 err="1"/>
              <a:t>secundum</a:t>
            </a:r>
            <a:r>
              <a:rPr lang="en-IN" dirty="0"/>
              <a:t> </a:t>
            </a:r>
            <a:r>
              <a:rPr lang="en-IN" dirty="0" err="1"/>
              <a:t>atrial</a:t>
            </a:r>
            <a:r>
              <a:rPr lang="en-IN" dirty="0"/>
              <a:t> </a:t>
            </a:r>
            <a:r>
              <a:rPr lang="en-IN" dirty="0" err="1"/>
              <a:t>septal</a:t>
            </a:r>
            <a:r>
              <a:rPr lang="en-IN" dirty="0"/>
              <a:t> defect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Anomalous pulmonary venous connections</a:t>
            </a:r>
          </a:p>
          <a:p>
            <a:pPr lvl="1">
              <a:buFont typeface="Wingdings" pitchFamily="2" charset="2"/>
              <a:buChar char="Ø"/>
            </a:pPr>
            <a:endParaRPr lang="en-IN" dirty="0"/>
          </a:p>
          <a:p>
            <a:pPr lvl="1">
              <a:buFont typeface="Wingdings" pitchFamily="2" charset="2"/>
              <a:buChar char="Ø"/>
            </a:pPr>
            <a:r>
              <a:rPr lang="en-IN" dirty="0"/>
              <a:t>Complete AV </a:t>
            </a:r>
            <a:r>
              <a:rPr lang="en-IN" dirty="0" err="1"/>
              <a:t>septal</a:t>
            </a:r>
            <a:r>
              <a:rPr lang="en-IN" dirty="0"/>
              <a:t> defect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associted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Mesocardia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IN" dirty="0"/>
              <a:t>VA discordance with AV discordance (corrected TGA )</a:t>
            </a:r>
          </a:p>
          <a:p>
            <a:pPr lvl="1"/>
            <a:endParaRPr lang="en-IN" dirty="0"/>
          </a:p>
          <a:p>
            <a:pPr lvl="1"/>
            <a:r>
              <a:rPr lang="en-IN" dirty="0"/>
              <a:t>VA discordance without AV discordance (complete transposition of the great arteries)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942" y="19351"/>
            <a:ext cx="9564178" cy="655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3600" b="1" dirty="0"/>
          </a:p>
          <a:p>
            <a:pPr algn="ctr">
              <a:buNone/>
            </a:pPr>
            <a:endParaRPr lang="en-US" sz="3600" b="1" dirty="0"/>
          </a:p>
          <a:p>
            <a:pPr algn="ctr">
              <a:buNone/>
            </a:pPr>
            <a:r>
              <a:rPr lang="en-US" sz="3600" b="1" dirty="0"/>
              <a:t>CLINICAL APPROACH TO CARDIAC MALPOSITIONS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Dextrocardia</a:t>
            </a:r>
            <a:r>
              <a:rPr lang="en-US" dirty="0"/>
              <a:t>:</a:t>
            </a:r>
          </a:p>
          <a:p>
            <a:r>
              <a:rPr lang="en-US" dirty="0"/>
              <a:t>Usually normal heart with normal life span</a:t>
            </a:r>
          </a:p>
          <a:p>
            <a:r>
              <a:rPr lang="en-US" dirty="0"/>
              <a:t>Angina - right anterior chest with radiation to the right shoulder and right arm</a:t>
            </a:r>
          </a:p>
          <a:p>
            <a:r>
              <a:rPr lang="en-US" dirty="0"/>
              <a:t>Pain of appendicitis is referred to the left lower quadrant</a:t>
            </a:r>
          </a:p>
          <a:p>
            <a:r>
              <a:rPr lang="en-US" dirty="0"/>
              <a:t>Pain of </a:t>
            </a:r>
            <a:r>
              <a:rPr lang="en-US" dirty="0" err="1"/>
              <a:t>biliary</a:t>
            </a:r>
            <a:r>
              <a:rPr lang="en-US" dirty="0"/>
              <a:t> colic referred to left upper quadrant</a:t>
            </a:r>
          </a:p>
          <a:p>
            <a:r>
              <a:rPr lang="en-US" dirty="0" err="1"/>
              <a:t>Kartagener’s</a:t>
            </a:r>
            <a:r>
              <a:rPr lang="en-US" dirty="0"/>
              <a:t> syndrome - sinusitis, </a:t>
            </a:r>
            <a:r>
              <a:rPr lang="en-US" dirty="0" err="1"/>
              <a:t>bronchiectasis</a:t>
            </a:r>
            <a:r>
              <a:rPr lang="en-US" dirty="0"/>
              <a:t>,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endParaRPr lang="en-US" dirty="0"/>
          </a:p>
          <a:p>
            <a:r>
              <a:rPr lang="en-US" dirty="0"/>
              <a:t>Male infertility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 with </a:t>
            </a:r>
            <a:r>
              <a:rPr lang="en-US" dirty="0" err="1"/>
              <a:t>dextrocardia</a:t>
            </a:r>
            <a:r>
              <a:rPr lang="en-US" dirty="0"/>
              <a:t> and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r>
              <a:rPr lang="en-US" dirty="0"/>
              <a:t> with </a:t>
            </a:r>
            <a:r>
              <a:rPr lang="en-US" dirty="0" err="1"/>
              <a:t>levocardia</a:t>
            </a:r>
            <a:r>
              <a:rPr lang="en-US" dirty="0"/>
              <a:t>, </a:t>
            </a:r>
            <a:r>
              <a:rPr lang="en-US" dirty="0" err="1"/>
              <a:t>accomapanying</a:t>
            </a:r>
            <a:r>
              <a:rPr lang="en-US" dirty="0"/>
              <a:t> congenital cardiac lesions bring the patient to medical attention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4744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Physical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 of coexisting congenital heart disease </a:t>
            </a:r>
            <a:r>
              <a:rPr lang="en-US" dirty="0"/>
              <a:t>are found rather than the cardiac </a:t>
            </a:r>
            <a:r>
              <a:rPr lang="en-US" dirty="0" err="1"/>
              <a:t>malposition</a:t>
            </a:r>
            <a:r>
              <a:rPr lang="en-US" dirty="0"/>
              <a:t> itself. </a:t>
            </a:r>
          </a:p>
          <a:p>
            <a:endParaRPr lang="en-US" dirty="0"/>
          </a:p>
          <a:p>
            <a:r>
              <a:rPr lang="en-US" dirty="0"/>
              <a:t>The left testicle in the healthy upright male is lower than the</a:t>
            </a:r>
            <a:r>
              <a:rPr lang="en-US" i="1" dirty="0"/>
              <a:t> right testicle</a:t>
            </a:r>
            <a:r>
              <a:rPr lang="en-US" dirty="0"/>
              <a:t>, whereas the opposite is the case </a:t>
            </a:r>
            <a:r>
              <a:rPr lang="en-US" i="1" dirty="0"/>
              <a:t>in </a:t>
            </a:r>
            <a:r>
              <a:rPr lang="en-US" i="1" dirty="0" err="1"/>
              <a:t>situs</a:t>
            </a:r>
            <a:r>
              <a:rPr lang="en-US" i="1" dirty="0"/>
              <a:t> </a:t>
            </a:r>
            <a:r>
              <a:rPr lang="en-US" i="1" dirty="0" err="1"/>
              <a:t>inversus</a:t>
            </a:r>
            <a:endParaRPr lang="en-US" i="1" dirty="0"/>
          </a:p>
          <a:p>
            <a:endParaRPr lang="en-US" i="1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Poland’s syndrome</a:t>
            </a:r>
            <a:r>
              <a:rPr lang="en-US" dirty="0"/>
              <a:t>, which is characterized by the absence of a </a:t>
            </a:r>
            <a:r>
              <a:rPr lang="en-US" dirty="0" err="1"/>
              <a:t>pectoralis</a:t>
            </a:r>
            <a:r>
              <a:rPr lang="en-US" dirty="0"/>
              <a:t> major muscle (usually right-sided) </a:t>
            </a:r>
            <a:r>
              <a:rPr lang="en-US" dirty="0" err="1"/>
              <a:t>ipsilateral</a:t>
            </a:r>
            <a:r>
              <a:rPr lang="en-US" dirty="0"/>
              <a:t> </a:t>
            </a:r>
            <a:r>
              <a:rPr lang="en-US" dirty="0" err="1"/>
              <a:t>syndactyly</a:t>
            </a:r>
            <a:r>
              <a:rPr lang="en-US" dirty="0"/>
              <a:t>, </a:t>
            </a:r>
            <a:r>
              <a:rPr lang="en-US" dirty="0" err="1"/>
              <a:t>brachydactyly</a:t>
            </a:r>
            <a:r>
              <a:rPr lang="en-US" dirty="0"/>
              <a:t>, and </a:t>
            </a:r>
            <a:r>
              <a:rPr lang="en-US" dirty="0" err="1"/>
              <a:t>hypoplasia</a:t>
            </a:r>
            <a:r>
              <a:rPr lang="en-US" dirty="0"/>
              <a:t> of a hand has been reported with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dextrocardia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Goldenhar’s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syndrome </a:t>
            </a:r>
            <a:r>
              <a:rPr lang="en-US" dirty="0"/>
              <a:t>(</a:t>
            </a:r>
            <a:r>
              <a:rPr lang="en-US" dirty="0" err="1"/>
              <a:t>oculo</a:t>
            </a:r>
            <a:r>
              <a:rPr lang="en-US" dirty="0"/>
              <a:t>-auricular vertebral dysplasia, </a:t>
            </a:r>
            <a:r>
              <a:rPr lang="en-US" dirty="0" err="1"/>
              <a:t>hemifacial</a:t>
            </a:r>
            <a:r>
              <a:rPr lang="en-US" dirty="0"/>
              <a:t> </a:t>
            </a:r>
            <a:r>
              <a:rPr lang="en-US" dirty="0" err="1"/>
              <a:t>microsomia</a:t>
            </a:r>
            <a:r>
              <a:rPr lang="en-US" dirty="0"/>
              <a:t>) has been reported with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4F1A-F86D-F133-47E7-BB27541B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KEY EVENTS IN DEVELOPMENT OF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1271-6723-D05A-B957-752CE9DE7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Formation of bilateral heart fields</a:t>
            </a:r>
          </a:p>
          <a:p>
            <a:r>
              <a:rPr lang="en-US" dirty="0"/>
              <a:t>Formation of  the heart tube</a:t>
            </a:r>
          </a:p>
          <a:p>
            <a:r>
              <a:rPr lang="en-US" dirty="0"/>
              <a:t>Folding of the heart tube</a:t>
            </a:r>
          </a:p>
          <a:p>
            <a:r>
              <a:rPr lang="en-US" dirty="0"/>
              <a:t>Looping of the heart tube</a:t>
            </a:r>
          </a:p>
          <a:p>
            <a:r>
              <a:rPr lang="en-US" dirty="0"/>
              <a:t>Chamber specification and compaction</a:t>
            </a:r>
          </a:p>
        </p:txBody>
      </p:sp>
    </p:spTree>
    <p:extLst>
      <p:ext uri="{BB962C8B-B14F-4D97-AF65-F5344CB8AC3E}">
        <p14:creationId xmlns:p14="http://schemas.microsoft.com/office/powerpoint/2010/main" val="2654890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222"/>
          </a:xfrm>
        </p:spPr>
        <p:txBody>
          <a:bodyPr/>
          <a:lstStyle/>
          <a:p>
            <a:r>
              <a:rPr lang="en-US" b="1" dirty="0"/>
              <a:t>PALPATION AND PERCUSSION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98" y="1500996"/>
            <a:ext cx="10603302" cy="4675967"/>
          </a:xfrm>
        </p:spPr>
        <p:txBody>
          <a:bodyPr>
            <a:normAutofit/>
          </a:bodyPr>
          <a:lstStyle/>
          <a:p>
            <a:r>
              <a:rPr lang="en-US" dirty="0"/>
              <a:t>A right anterior chest bulge with asymmetry – </a:t>
            </a:r>
            <a:r>
              <a:rPr lang="en-US" dirty="0" err="1"/>
              <a:t>dextrocardia</a:t>
            </a:r>
            <a:endParaRPr lang="en-US" dirty="0"/>
          </a:p>
          <a:p>
            <a:endParaRPr lang="en-US" dirty="0"/>
          </a:p>
          <a:p>
            <a:r>
              <a:rPr lang="en-US" dirty="0"/>
              <a:t>Percussion shows right or left thoracic location of the heart and the abdominal location of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hepatic dullness and gastric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tympany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en-US" dirty="0"/>
          </a:p>
          <a:p>
            <a:r>
              <a:rPr lang="en-US" dirty="0"/>
              <a:t>If the stomach is not sufficiently air-filled to generate a </a:t>
            </a:r>
            <a:r>
              <a:rPr lang="en-US" dirty="0" err="1"/>
              <a:t>tympanitic</a:t>
            </a:r>
            <a:r>
              <a:rPr lang="en-US" dirty="0"/>
              <a:t> percussion note, a carbonated beverage 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deliberate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aerophagia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(an infant can suck an empty bottle) can be used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Percussion begins over the sternum and then is used to compare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and right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parasternal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sites</a:t>
            </a:r>
          </a:p>
          <a:p>
            <a:endParaRPr lang="en-US" dirty="0"/>
          </a:p>
          <a:p>
            <a:r>
              <a:rPr lang="en-US" dirty="0"/>
              <a:t>The side of major cardiac dullness is more accurately established with percussion with the patient turned moderately to the left and then moderately to the right</a:t>
            </a:r>
          </a:p>
          <a:p>
            <a:endParaRPr lang="en-US" dirty="0"/>
          </a:p>
          <a:p>
            <a:r>
              <a:rPr lang="en-US" dirty="0"/>
              <a:t>The heart tends to fall to the side toward which the base to apex axis points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APICAL IMPULSE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-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 LV that occupies the apex </a:t>
            </a:r>
            <a:r>
              <a:rPr lang="en-US" dirty="0"/>
              <a:t>in the right </a:t>
            </a:r>
            <a:r>
              <a:rPr lang="en-US" dirty="0" err="1"/>
              <a:t>hemithorax</a:t>
            </a:r>
            <a:r>
              <a:rPr lang="en-US" dirty="0"/>
              <a:t> and a morphologic RV that underlies the lower right </a:t>
            </a:r>
            <a:r>
              <a:rPr lang="en-US" dirty="0" err="1"/>
              <a:t>sternal</a:t>
            </a:r>
            <a:r>
              <a:rPr lang="en-US" dirty="0"/>
              <a:t> border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solitus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- </a:t>
            </a:r>
            <a:r>
              <a:rPr lang="en-US" dirty="0"/>
              <a:t>a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thoracic </a:t>
            </a:r>
            <a:r>
              <a:rPr lang="en-US" dirty="0"/>
              <a:t>apical </a:t>
            </a:r>
            <a:r>
              <a:rPr lang="en-US" dirty="0" err="1"/>
              <a:t>lowpressure</a:t>
            </a:r>
            <a:r>
              <a:rPr lang="en-US" dirty="0"/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 RV </a:t>
            </a:r>
            <a:r>
              <a:rPr lang="en-US" dirty="0"/>
              <a:t>that retracts and a high-pressure systemic morphologic left ventricle that generates outward systolic movement adjacent to the lower right </a:t>
            </a:r>
            <a:r>
              <a:rPr lang="en-US" dirty="0" err="1"/>
              <a:t>sternal</a:t>
            </a:r>
            <a:r>
              <a:rPr lang="en-US" dirty="0"/>
              <a:t> border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levocardia</a:t>
            </a:r>
            <a:r>
              <a:rPr lang="en-US" b="1" dirty="0"/>
              <a:t>-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thoracic </a:t>
            </a:r>
            <a:r>
              <a:rPr lang="en-US" dirty="0"/>
              <a:t>apical low-pressure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 RV </a:t>
            </a:r>
            <a:r>
              <a:rPr lang="en-US" dirty="0"/>
              <a:t>that retracts and a high-pressure systemic morphologic LV that generates outward systolic movement adjacent to the lower left </a:t>
            </a:r>
            <a:r>
              <a:rPr lang="en-US" dirty="0" err="1"/>
              <a:t>sternal</a:t>
            </a:r>
            <a:r>
              <a:rPr lang="en-US" dirty="0"/>
              <a:t> border</a:t>
            </a:r>
            <a:endParaRPr lang="en-U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3790" y="111172"/>
            <a:ext cx="5883216" cy="661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AUSCULTATION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relative prominence of </a:t>
            </a:r>
            <a:r>
              <a:rPr lang="en-US" dirty="0" err="1"/>
              <a:t>auscultatory</a:t>
            </a:r>
            <a:r>
              <a:rPr lang="en-US" dirty="0"/>
              <a:t> events should be compared in the left and right anterior </a:t>
            </a:r>
            <a:r>
              <a:rPr lang="en-US" dirty="0" err="1"/>
              <a:t>hemithorax</a:t>
            </a:r>
            <a:r>
              <a:rPr lang="en-US" dirty="0"/>
              <a:t> (left and right </a:t>
            </a:r>
            <a:r>
              <a:rPr lang="en-US" dirty="0" err="1"/>
              <a:t>sternal</a:t>
            </a:r>
            <a:r>
              <a:rPr lang="en-US" dirty="0"/>
              <a:t> borders and at the apices)</a:t>
            </a:r>
          </a:p>
          <a:p>
            <a:r>
              <a:rPr lang="en-US" dirty="0"/>
              <a:t>The stethoscope should alternate from one side to the other for comparison of analogous right and left thoracic sites. </a:t>
            </a:r>
          </a:p>
          <a:p>
            <a:r>
              <a:rPr lang="en-US" b="1" dirty="0" err="1"/>
              <a:t>Dextrocardia</a:t>
            </a:r>
            <a:r>
              <a:rPr lang="en-US" b="1" dirty="0"/>
              <a:t> -</a:t>
            </a:r>
            <a:r>
              <a:rPr lang="en-US" dirty="0"/>
              <a:t> the first and second heart sounds are </a:t>
            </a:r>
            <a:r>
              <a:rPr lang="en-US" i="1" dirty="0"/>
              <a:t>louder in the right anterior chest </a:t>
            </a:r>
            <a:r>
              <a:rPr lang="en-US" dirty="0"/>
              <a:t>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splitting of the second sound </a:t>
            </a:r>
            <a:r>
              <a:rPr lang="en-US" dirty="0"/>
              <a:t>in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right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intercostal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space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solitus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 and a d-loop- </a:t>
            </a:r>
            <a:r>
              <a:rPr lang="en-US" dirty="0"/>
              <a:t>the position of the pulmonary valve results 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splitting of the second sound in the second right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interspace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and the anterior position of the aorta results in amplification of the aortic component </a:t>
            </a:r>
          </a:p>
          <a:p>
            <a:endParaRPr lang="en-US" dirty="0"/>
          </a:p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levocardia</a:t>
            </a:r>
            <a:r>
              <a:rPr lang="en-US" b="1" dirty="0"/>
              <a:t>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splitting of the second sound </a:t>
            </a:r>
            <a:r>
              <a:rPr lang="en-US" dirty="0"/>
              <a:t>is more prominent in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left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interspace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ECG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Start  with P wave direction, to determine </a:t>
            </a:r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situs</a:t>
            </a:r>
            <a:endParaRPr lang="en-US" dirty="0"/>
          </a:p>
          <a:p>
            <a:endParaRPr lang="en-US" dirty="0"/>
          </a:p>
          <a:p>
            <a:r>
              <a:rPr lang="en-US" dirty="0"/>
              <a:t>Look for </a:t>
            </a:r>
            <a:r>
              <a:rPr lang="en-US" dirty="0" err="1"/>
              <a:t>Septal</a:t>
            </a:r>
            <a:r>
              <a:rPr lang="en-US" dirty="0"/>
              <a:t> q wave in v5, v6 – to determine ventricular inversion</a:t>
            </a:r>
          </a:p>
          <a:p>
            <a:endParaRPr lang="en-US" dirty="0"/>
          </a:p>
          <a:p>
            <a:r>
              <a:rPr lang="en-US" dirty="0"/>
              <a:t>Look for R wave progression in </a:t>
            </a:r>
            <a:r>
              <a:rPr lang="en-US" dirty="0" err="1"/>
              <a:t>precordial</a:t>
            </a:r>
            <a:r>
              <a:rPr lang="en-US" dirty="0"/>
              <a:t> leads – to determine Right sided or left sided heart</a:t>
            </a:r>
          </a:p>
          <a:p>
            <a:endParaRPr lang="en-US" dirty="0"/>
          </a:p>
          <a:p>
            <a:r>
              <a:rPr lang="en-US" dirty="0"/>
              <a:t>Normal left-to-right </a:t>
            </a:r>
            <a:r>
              <a:rPr lang="en-US" dirty="0" err="1"/>
              <a:t>septal</a:t>
            </a:r>
            <a:r>
              <a:rPr lang="en-US" dirty="0"/>
              <a:t> depolarization (d-loop) results in Q waves in standard left </a:t>
            </a:r>
            <a:r>
              <a:rPr lang="en-US" dirty="0" err="1"/>
              <a:t>precordial</a:t>
            </a:r>
            <a:r>
              <a:rPr lang="en-US" dirty="0"/>
              <a:t> locations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6383"/>
            <a:ext cx="10515600" cy="1607688"/>
          </a:xfrm>
        </p:spPr>
        <p:txBody>
          <a:bodyPr/>
          <a:lstStyle/>
          <a:p>
            <a:pPr>
              <a:buNone/>
            </a:pPr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</a:t>
            </a:r>
            <a:r>
              <a:rPr lang="en-US" dirty="0"/>
              <a:t>with either </a:t>
            </a:r>
            <a:r>
              <a:rPr lang="en-US" dirty="0" err="1"/>
              <a:t>dextrocardia</a:t>
            </a:r>
            <a:r>
              <a:rPr lang="en-US" dirty="0"/>
              <a:t> or </a:t>
            </a:r>
            <a:r>
              <a:rPr lang="en-US" dirty="0" err="1"/>
              <a:t>levocardia</a:t>
            </a:r>
            <a:r>
              <a:rPr lang="en-US" dirty="0"/>
              <a:t>, </a:t>
            </a:r>
            <a:r>
              <a:rPr lang="en-US" dirty="0" err="1"/>
              <a:t>atrial</a:t>
            </a:r>
            <a:r>
              <a:rPr lang="en-US" dirty="0"/>
              <a:t> depolarization proceeds from a left sinus node, so inverted P waves appear in leads 1 and </a:t>
            </a:r>
            <a:r>
              <a:rPr lang="en-US" dirty="0" err="1"/>
              <a:t>aVL</a:t>
            </a:r>
            <a:r>
              <a:rPr lang="en-US" dirty="0"/>
              <a:t> and an upright P wave appears in lead </a:t>
            </a:r>
            <a:r>
              <a:rPr lang="en-US" dirty="0" err="1"/>
              <a:t>aVR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679" y="2461518"/>
            <a:ext cx="9497683" cy="419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282" y="1825625"/>
            <a:ext cx="5968042" cy="4419900"/>
          </a:xfrm>
        </p:spPr>
        <p:txBody>
          <a:bodyPr/>
          <a:lstStyle/>
          <a:p>
            <a:r>
              <a:rPr lang="en-US" b="1" dirty="0" err="1"/>
              <a:t>Situs</a:t>
            </a:r>
            <a:r>
              <a:rPr lang="en-US" b="1" dirty="0"/>
              <a:t>  </a:t>
            </a:r>
            <a:r>
              <a:rPr lang="en-US" b="1" dirty="0" err="1"/>
              <a:t>solitus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 </a:t>
            </a:r>
            <a:r>
              <a:rPr lang="en-US" dirty="0"/>
              <a:t>or </a:t>
            </a:r>
            <a:r>
              <a:rPr lang="en-US" dirty="0" err="1"/>
              <a:t>levocardia</a:t>
            </a:r>
            <a:r>
              <a:rPr lang="en-US" dirty="0"/>
              <a:t>- right sided sinus node </a:t>
            </a:r>
          </a:p>
          <a:p>
            <a:endParaRPr lang="en-US" dirty="0"/>
          </a:p>
          <a:p>
            <a:r>
              <a:rPr lang="en-US" dirty="0"/>
              <a:t>Upright P waves appear in leads 1 and </a:t>
            </a:r>
            <a:r>
              <a:rPr lang="en-US" dirty="0" err="1"/>
              <a:t>aVL</a:t>
            </a:r>
            <a:r>
              <a:rPr lang="en-US" dirty="0"/>
              <a:t> and an inverted P wave appears in lead </a:t>
            </a:r>
            <a:r>
              <a:rPr lang="en-US" dirty="0" err="1"/>
              <a:t>aVR</a:t>
            </a:r>
            <a:endParaRPr lang="en-US" dirty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4492" y="353504"/>
            <a:ext cx="5784038" cy="559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84" y="365125"/>
            <a:ext cx="6780362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ATRIAL ECTOPIC  VS  LEFT SINUS NODE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50" y="1825625"/>
            <a:ext cx="6321725" cy="4074843"/>
          </a:xfrm>
        </p:spPr>
        <p:txBody>
          <a:bodyPr>
            <a:normAutofit/>
          </a:bodyPr>
          <a:lstStyle/>
          <a:p>
            <a:r>
              <a:rPr lang="en-US" dirty="0"/>
              <a:t>A negative P wave in lead 1 or lead V1 does not distinguish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 with a left </a:t>
            </a:r>
            <a:r>
              <a:rPr lang="en-US" dirty="0" err="1"/>
              <a:t>atrial</a:t>
            </a:r>
            <a:r>
              <a:rPr lang="en-US" dirty="0"/>
              <a:t> ectopic rhythm from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inversus</a:t>
            </a:r>
            <a:endParaRPr lang="en-US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 and dart P wave </a:t>
            </a:r>
            <a:r>
              <a:rPr lang="en-US" dirty="0"/>
              <a:t>in lead V1 or V2 confirms 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ectopic </a:t>
            </a:r>
            <a:r>
              <a:rPr lang="en-US" dirty="0"/>
              <a:t>focus irrespective of </a:t>
            </a:r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8641" y="0"/>
            <a:ext cx="489585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460" y="2698274"/>
            <a:ext cx="7117080" cy="26060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11" y="0"/>
            <a:ext cx="10921042" cy="667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Leads placement in known cardiac </a:t>
            </a:r>
            <a:r>
              <a:rPr lang="en-US" b="1" dirty="0" err="1"/>
              <a:t>malposition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- </a:t>
            </a:r>
            <a:r>
              <a:rPr lang="en-US" dirty="0"/>
              <a:t>reversed arm leads and right </a:t>
            </a:r>
            <a:r>
              <a:rPr lang="en-US" dirty="0" err="1"/>
              <a:t>precordial</a:t>
            </a:r>
            <a:r>
              <a:rPr lang="en-US" dirty="0"/>
              <a:t> leads mimics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 ECG</a:t>
            </a:r>
          </a:p>
          <a:p>
            <a:endParaRPr lang="en-US" dirty="0"/>
          </a:p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solitus</a:t>
            </a:r>
            <a:r>
              <a:rPr lang="en-US" b="1" dirty="0"/>
              <a:t> with </a:t>
            </a:r>
            <a:r>
              <a:rPr lang="en-US" b="1" dirty="0" err="1"/>
              <a:t>dextrocardia</a:t>
            </a:r>
            <a:r>
              <a:rPr lang="en-US" b="1" dirty="0"/>
              <a:t>- </a:t>
            </a:r>
            <a:r>
              <a:rPr lang="en-US" dirty="0"/>
              <a:t>standard  arm leads and right </a:t>
            </a:r>
            <a:r>
              <a:rPr lang="en-US" dirty="0" err="1"/>
              <a:t>precordial</a:t>
            </a:r>
            <a:r>
              <a:rPr lang="en-US" dirty="0"/>
              <a:t> leads (since </a:t>
            </a:r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is not changed) is preferred</a:t>
            </a:r>
          </a:p>
          <a:p>
            <a:endParaRPr lang="en-US" dirty="0"/>
          </a:p>
          <a:p>
            <a:r>
              <a:rPr lang="en-US" b="1" dirty="0" err="1"/>
              <a:t>Situs</a:t>
            </a:r>
            <a:r>
              <a:rPr lang="en-US" b="1" dirty="0"/>
              <a:t> </a:t>
            </a:r>
            <a:r>
              <a:rPr lang="en-US" b="1" dirty="0" err="1"/>
              <a:t>inversus</a:t>
            </a:r>
            <a:r>
              <a:rPr lang="en-US" b="1" dirty="0"/>
              <a:t> with </a:t>
            </a:r>
            <a:r>
              <a:rPr lang="en-US" b="1" dirty="0" err="1"/>
              <a:t>levocardia</a:t>
            </a:r>
            <a:r>
              <a:rPr lang="en-US" b="1" dirty="0"/>
              <a:t>- </a:t>
            </a:r>
            <a:r>
              <a:rPr lang="en-US" dirty="0"/>
              <a:t>standard limb lead and </a:t>
            </a:r>
            <a:r>
              <a:rPr lang="en-US" dirty="0" err="1"/>
              <a:t>precordial</a:t>
            </a:r>
            <a:r>
              <a:rPr lang="en-US" dirty="0"/>
              <a:t> lead positions suffice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CHEST X-RAY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The first thing is to identify the orienting letters L and R.</a:t>
            </a:r>
          </a:p>
          <a:p>
            <a:endParaRPr lang="en-IN" dirty="0"/>
          </a:p>
          <a:p>
            <a:r>
              <a:rPr lang="en-IN" dirty="0" err="1"/>
              <a:t>Situs</a:t>
            </a:r>
            <a:r>
              <a:rPr lang="en-IN" dirty="0"/>
              <a:t> determination (visceral)</a:t>
            </a:r>
          </a:p>
          <a:p>
            <a:endParaRPr lang="en-IN" dirty="0"/>
          </a:p>
          <a:p>
            <a:r>
              <a:rPr lang="en-IN" dirty="0"/>
              <a:t>Establish the cardiac axis(base-apex axis)</a:t>
            </a:r>
          </a:p>
          <a:p>
            <a:endParaRPr lang="en-IN" dirty="0"/>
          </a:p>
          <a:p>
            <a:r>
              <a:rPr lang="en-IN" dirty="0"/>
              <a:t>The relative levels of the 2 </a:t>
            </a:r>
            <a:r>
              <a:rPr lang="en-IN" dirty="0" err="1"/>
              <a:t>hemidiaphragms</a:t>
            </a:r>
            <a:endParaRPr lang="en-IN" dirty="0"/>
          </a:p>
          <a:p>
            <a:endParaRPr lang="en-IN" dirty="0"/>
          </a:p>
          <a:p>
            <a:r>
              <a:rPr lang="en-IN" dirty="0"/>
              <a:t>Identify concordant bronchial morphology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XRAY DESIGNATION AND SITUS INVERSUS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8905" y="1754838"/>
            <a:ext cx="10403457" cy="473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02" y="2211177"/>
            <a:ext cx="6338977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SITUS INVERSUS WITH LEVOCARDIA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59925" y="25878"/>
            <a:ext cx="4649324" cy="672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584"/>
          </a:xfrm>
        </p:spPr>
        <p:txBody>
          <a:bodyPr/>
          <a:lstStyle/>
          <a:p>
            <a:r>
              <a:rPr lang="en-US" b="1" dirty="0"/>
              <a:t>ECHOCARDIOGRAM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95" y="1302589"/>
            <a:ext cx="11076317" cy="52017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It aids systematic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segmental analysis </a:t>
            </a:r>
            <a:r>
              <a:rPr lang="en-US" dirty="0"/>
              <a:t>of </a:t>
            </a:r>
            <a:r>
              <a:rPr lang="en-US" dirty="0" err="1"/>
              <a:t>visceroatrial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, </a:t>
            </a:r>
            <a:r>
              <a:rPr lang="en-US" dirty="0" err="1"/>
              <a:t>atrioventricular</a:t>
            </a:r>
            <a:r>
              <a:rPr lang="en-US" dirty="0"/>
              <a:t> connections, ventricular locations, and the spatial relationships and ventricular alignments of the great arteries </a:t>
            </a:r>
          </a:p>
          <a:p>
            <a:endParaRPr lang="en-US" dirty="0"/>
          </a:p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morphology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US" dirty="0"/>
              <a:t> are easier to infer from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abdominal echocardiogram. </a:t>
            </a:r>
          </a:p>
          <a:p>
            <a:endParaRPr lang="en-US" dirty="0"/>
          </a:p>
          <a:p>
            <a:r>
              <a:rPr lang="en-US" dirty="0"/>
              <a:t>The normal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solitus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with left thoracic heart is represented by an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aorta on the left </a:t>
            </a:r>
            <a:r>
              <a:rPr lang="en-US" i="1" dirty="0"/>
              <a:t>side of the spinal column and an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cava on the right </a:t>
            </a:r>
            <a:r>
              <a:rPr lang="en-US" i="1" dirty="0"/>
              <a:t>side of the spinal column</a:t>
            </a:r>
          </a:p>
          <a:p>
            <a:pPr>
              <a:buNone/>
            </a:pPr>
            <a:r>
              <a:rPr lang="en-US" i="1" dirty="0"/>
              <a:t> </a:t>
            </a:r>
          </a:p>
          <a:p>
            <a:r>
              <a:rPr lang="en-US" dirty="0"/>
              <a:t>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 right atrium </a:t>
            </a:r>
            <a:r>
              <a:rPr lang="en-US" dirty="0"/>
              <a:t>resides on the </a:t>
            </a:r>
            <a:r>
              <a:rPr lang="en-US" i="1" dirty="0"/>
              <a:t>same side as the inferior vena cava </a:t>
            </a:r>
            <a:r>
              <a:rPr lang="en-US" dirty="0"/>
              <a:t>(</a:t>
            </a:r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inferior vena cava and aorta are distinguished from each other with color flow imaging because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aorta pulsates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92129" y="439948"/>
            <a:ext cx="5714502" cy="606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65" y="733245"/>
            <a:ext cx="6488061" cy="448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1995" y="20615"/>
            <a:ext cx="5244748" cy="670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EA98-7FC3-5827-11B8-B74EFBBA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DD95-5FDA-84E2-5099-1C7778C13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1DFE-19D2-79FE-1B76-F49CA73F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10" y="3001"/>
            <a:ext cx="6604986" cy="67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96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8FDD-C1DE-3D51-5CA8-0B0AE300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SITUS SOLITUS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EFFA74-EC49-941A-410B-2EE2FFA92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324" y="1574680"/>
            <a:ext cx="5930284" cy="5264991"/>
          </a:xfrm>
        </p:spPr>
      </p:pic>
    </p:spTree>
    <p:extLst>
      <p:ext uri="{BB962C8B-B14F-4D97-AF65-F5344CB8AC3E}">
        <p14:creationId xmlns:p14="http://schemas.microsoft.com/office/powerpoint/2010/main" val="2671534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1267-196F-3774-27F2-6565DA49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SITUS INVERSUS</a:t>
            </a:r>
            <a:endParaRPr lang="en-IN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F12425-1F28-B377-1BA7-59397EDBE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0" y="1738313"/>
            <a:ext cx="6348829" cy="43678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FECFA-C185-89A9-EEF2-16C970A4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60" y="1797509"/>
            <a:ext cx="6128860" cy="42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0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8330-AFC4-70F5-BF8D-214C5DA0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/>
          <a:lstStyle/>
          <a:p>
            <a:r>
              <a:rPr lang="en-IN" b="1" dirty="0"/>
              <a:t>KEY EVENTS IN LOOPING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D2A5-0A84-D443-DAF4-C5A113B3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7364"/>
            <a:ext cx="10640627" cy="5353234"/>
          </a:xfrm>
        </p:spPr>
        <p:txBody>
          <a:bodyPr>
            <a:normAutofit/>
          </a:bodyPr>
          <a:lstStyle/>
          <a:p>
            <a:r>
              <a:rPr lang="en-IN" dirty="0"/>
              <a:t>The straight heart tube elongates with simultaneous growth in the </a:t>
            </a:r>
            <a:r>
              <a:rPr lang="en-IN" b="1" dirty="0"/>
              <a:t>bulbus cordis</a:t>
            </a:r>
            <a:r>
              <a:rPr lang="en-IN" dirty="0"/>
              <a:t> and </a:t>
            </a:r>
            <a:r>
              <a:rPr lang="en-IN" b="1" dirty="0"/>
              <a:t>primitive ventricle</a:t>
            </a:r>
            <a:r>
              <a:rPr lang="en-IN" dirty="0"/>
              <a:t>.</a:t>
            </a:r>
          </a:p>
          <a:p>
            <a:endParaRPr lang="en-IN" dirty="0"/>
          </a:p>
          <a:p>
            <a:r>
              <a:rPr lang="en-IN" dirty="0"/>
              <a:t>This forces the heart to bend ventrally and rotate to the right, forming a C-shaped loop with convex side situated on the right.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47323-8BB4-6DCD-0D0C-0135E356A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444" y="3611079"/>
            <a:ext cx="7057747" cy="28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3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5A01-D0C7-84B1-917E-1E41B7C7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48E9F-5CB3-CC65-8A83-F40C743DE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863" y="326346"/>
            <a:ext cx="7297444" cy="6399297"/>
          </a:xfrm>
        </p:spPr>
      </p:pic>
    </p:spTree>
    <p:extLst>
      <p:ext uri="{BB962C8B-B14F-4D97-AF65-F5344CB8AC3E}">
        <p14:creationId xmlns:p14="http://schemas.microsoft.com/office/powerpoint/2010/main" val="20831280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42D1-225E-A872-31F7-CB1E1241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005F4A-E2B6-3FCA-CB35-D78CD0D7F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62" y="479397"/>
            <a:ext cx="12092098" cy="5555264"/>
          </a:xfrm>
        </p:spPr>
      </p:pic>
    </p:spTree>
    <p:extLst>
      <p:ext uri="{BB962C8B-B14F-4D97-AF65-F5344CB8AC3E}">
        <p14:creationId xmlns:p14="http://schemas.microsoft.com/office/powerpoint/2010/main" val="1199323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VISCERAL HETEROTAXY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Visceral </a:t>
            </a:r>
            <a:r>
              <a:rPr lang="en-US" dirty="0" err="1"/>
              <a:t>heterotaxy</a:t>
            </a:r>
            <a:r>
              <a:rPr lang="en-US" dirty="0"/>
              <a:t> occurs in </a:t>
            </a:r>
            <a:r>
              <a:rPr lang="en-US" b="1" dirty="0"/>
              <a:t>0.8%</a:t>
            </a:r>
            <a:r>
              <a:rPr lang="en-US" dirty="0"/>
              <a:t> of cases of congenital heart disease.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Right and left bronchi are normally asymmetric, the right lung is </a:t>
            </a:r>
            <a:r>
              <a:rPr lang="en-US" dirty="0" err="1"/>
              <a:t>trilobed</a:t>
            </a:r>
            <a:r>
              <a:rPr lang="en-US" dirty="0"/>
              <a:t>, the left lung is </a:t>
            </a:r>
            <a:r>
              <a:rPr lang="en-US" dirty="0" err="1"/>
              <a:t>bilobed</a:t>
            </a:r>
            <a:r>
              <a:rPr lang="en-US" dirty="0"/>
              <a:t>, and the right and left </a:t>
            </a:r>
            <a:r>
              <a:rPr lang="en-US" dirty="0" err="1"/>
              <a:t>atrial</a:t>
            </a:r>
            <a:r>
              <a:rPr lang="en-US" dirty="0"/>
              <a:t> appendages are morphologically distinctive.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762" y="759125"/>
            <a:ext cx="10517038" cy="54178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spleen</a:t>
            </a:r>
            <a:r>
              <a:rPr lang="en-US" dirty="0"/>
              <a:t> is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organ </a:t>
            </a:r>
            <a:r>
              <a:rPr lang="en-US" dirty="0"/>
              <a:t>that is normally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left-sided</a:t>
            </a:r>
            <a:r>
              <a:rPr lang="en-US" dirty="0"/>
              <a:t> from its inception because it develops in the left side of the dorsal </a:t>
            </a:r>
            <a:r>
              <a:rPr lang="en-US" dirty="0" err="1"/>
              <a:t>mesogastrium</a:t>
            </a:r>
            <a:endParaRPr lang="en-US" dirty="0"/>
          </a:p>
          <a:p>
            <a:endParaRPr lang="en-US" dirty="0"/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Unpaired structures </a:t>
            </a:r>
            <a:r>
              <a:rPr lang="en-US" dirty="0"/>
              <a:t>such as the liver, spleen, and stomach are normally confined to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either the right or left </a:t>
            </a:r>
            <a:r>
              <a:rPr lang="en-US" dirty="0"/>
              <a:t>upper quadrant of the abdomen</a:t>
            </a:r>
          </a:p>
          <a:p>
            <a:endParaRPr lang="en-US" dirty="0"/>
          </a:p>
          <a:p>
            <a:r>
              <a:rPr lang="en-US" dirty="0"/>
              <a:t>The two bronchi can be morphologically right or morphologically left, the two lungs can be bilaterally </a:t>
            </a:r>
            <a:r>
              <a:rPr lang="en-US" dirty="0" err="1"/>
              <a:t>trilobed</a:t>
            </a:r>
            <a:r>
              <a:rPr lang="en-US" dirty="0"/>
              <a:t> or bilaterally </a:t>
            </a:r>
            <a:r>
              <a:rPr lang="en-US" dirty="0" err="1"/>
              <a:t>bilobed</a:t>
            </a:r>
            <a:r>
              <a:rPr lang="en-US" dirty="0"/>
              <a:t> and the two </a:t>
            </a:r>
            <a:r>
              <a:rPr lang="en-US" dirty="0" err="1"/>
              <a:t>atrial</a:t>
            </a:r>
            <a:r>
              <a:rPr lang="en-US" dirty="0"/>
              <a:t> appendages can exhibit right or left morphologic features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Visceral </a:t>
            </a:r>
            <a:r>
              <a:rPr lang="en-US" b="1" dirty="0" err="1"/>
              <a:t>heterotaxy</a:t>
            </a:r>
            <a:r>
              <a:rPr lang="en-US" b="1" dirty="0"/>
              <a:t> with right isomerism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usually comes to light because of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cyanotic congenital heart</a:t>
            </a:r>
            <a:r>
              <a:rPr lang="en-US" dirty="0"/>
              <a:t> disease or because of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septicemia</a:t>
            </a:r>
            <a:r>
              <a:rPr lang="en-US" dirty="0"/>
              <a:t> associated with </a:t>
            </a:r>
            <a:r>
              <a:rPr lang="en-US" dirty="0" err="1"/>
              <a:t>asplenia</a:t>
            </a:r>
            <a:r>
              <a:rPr lang="en-US" dirty="0"/>
              <a:t>.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Howell-Jolly bodies </a:t>
            </a:r>
            <a:r>
              <a:rPr lang="en-US" dirty="0"/>
              <a:t>on peripheral blood smears after the first week of life are evidence of </a:t>
            </a:r>
            <a:r>
              <a:rPr lang="en-US" dirty="0" err="1"/>
              <a:t>asplenia</a:t>
            </a:r>
            <a:r>
              <a:rPr lang="en-US" dirty="0"/>
              <a:t>. </a:t>
            </a:r>
          </a:p>
          <a:p>
            <a:r>
              <a:rPr lang="en-US" dirty="0"/>
              <a:t>Palpation of a </a:t>
            </a:r>
            <a:r>
              <a:rPr lang="en-US" dirty="0" err="1"/>
              <a:t>transabdominal</a:t>
            </a:r>
            <a:r>
              <a:rPr lang="en-US" dirty="0"/>
              <a:t> liver edge in a cyanotic neonate or infant implies visceral </a:t>
            </a:r>
            <a:r>
              <a:rPr lang="en-US" dirty="0" err="1"/>
              <a:t>heterotaxy</a:t>
            </a:r>
            <a:r>
              <a:rPr lang="en-US" dirty="0"/>
              <a:t> but not its type. </a:t>
            </a:r>
          </a:p>
          <a:p>
            <a:r>
              <a:rPr lang="en-US" dirty="0" err="1"/>
              <a:t>Sinoatrial</a:t>
            </a:r>
            <a:r>
              <a:rPr lang="en-US" dirty="0"/>
              <a:t> nodes are bilateral, but the right sinus node is usually dominant so the P wave axis is normal.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619" y="655608"/>
            <a:ext cx="10629181" cy="552135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 </a:t>
            </a:r>
            <a:r>
              <a:rPr lang="en-US" dirty="0"/>
              <a:t>confirms the transverse liver and may disclose bilaterally symmetric morphologic right bronchi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150" y="1824008"/>
            <a:ext cx="10067026" cy="472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Abdominal echocardiography visualizes a transverse liver but no spleen.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aorta and inferior vena cava </a:t>
            </a:r>
            <a:r>
              <a:rPr lang="en-US" dirty="0"/>
              <a:t>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en-US" dirty="0"/>
              <a:t> to or on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side </a:t>
            </a:r>
            <a:r>
              <a:rPr lang="en-US" dirty="0"/>
              <a:t>of the spinal column, and the inferior vena cava joins the right-sided atrium after receiving the hepatic veins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1584"/>
          </a:xfrm>
        </p:spPr>
        <p:txBody>
          <a:bodyPr/>
          <a:lstStyle/>
          <a:p>
            <a:r>
              <a:rPr lang="en-IN" b="1" dirty="0"/>
              <a:t>RIGHT ISOMERISM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491"/>
            <a:ext cx="10515600" cy="4710472"/>
          </a:xfrm>
        </p:spPr>
        <p:txBody>
          <a:bodyPr>
            <a:normAutofit/>
          </a:bodyPr>
          <a:lstStyle/>
          <a:p>
            <a:r>
              <a:rPr lang="en-US" dirty="0"/>
              <a:t>Bilateral superior vena </a:t>
            </a:r>
            <a:r>
              <a:rPr lang="en-US" dirty="0" err="1"/>
              <a:t>cavae</a:t>
            </a:r>
            <a:r>
              <a:rPr lang="en-US" dirty="0"/>
              <a:t> </a:t>
            </a:r>
          </a:p>
          <a:p>
            <a:r>
              <a:rPr lang="en-US" dirty="0"/>
              <a:t>Bilateral </a:t>
            </a:r>
            <a:r>
              <a:rPr lang="en-US" dirty="0" err="1"/>
              <a:t>sinoatrial</a:t>
            </a:r>
            <a:r>
              <a:rPr lang="en-US" dirty="0"/>
              <a:t> nodes </a:t>
            </a:r>
          </a:p>
          <a:p>
            <a:r>
              <a:rPr lang="en-US" dirty="0"/>
              <a:t>Paired </a:t>
            </a:r>
            <a:r>
              <a:rPr lang="en-US" dirty="0" err="1"/>
              <a:t>atrioventricular</a:t>
            </a:r>
            <a:r>
              <a:rPr lang="en-US" dirty="0"/>
              <a:t> nodes </a:t>
            </a:r>
          </a:p>
          <a:p>
            <a:r>
              <a:rPr lang="en-US" dirty="0"/>
              <a:t>Bilateral morphologic right atria (appendages) </a:t>
            </a:r>
          </a:p>
          <a:p>
            <a:r>
              <a:rPr lang="en-US" dirty="0"/>
              <a:t>Bilateral morphologic right bronchi </a:t>
            </a:r>
          </a:p>
          <a:p>
            <a:r>
              <a:rPr lang="en-US" dirty="0"/>
              <a:t>Bilateral morphologic right lungs </a:t>
            </a:r>
          </a:p>
          <a:p>
            <a:r>
              <a:rPr lang="en-US" dirty="0" err="1"/>
              <a:t>Dextrocardia</a:t>
            </a:r>
            <a:r>
              <a:rPr lang="en-US" dirty="0"/>
              <a:t> or </a:t>
            </a:r>
            <a:r>
              <a:rPr lang="en-US" dirty="0" err="1"/>
              <a:t>levocardia</a:t>
            </a:r>
            <a:r>
              <a:rPr lang="en-US" dirty="0"/>
              <a:t> </a:t>
            </a:r>
          </a:p>
          <a:p>
            <a:r>
              <a:rPr lang="en-US" b="1" dirty="0" err="1"/>
              <a:t>Asplenia</a:t>
            </a:r>
            <a:r>
              <a:rPr lang="en-US" b="1" dirty="0"/>
              <a:t> </a:t>
            </a:r>
          </a:p>
          <a:p>
            <a:r>
              <a:rPr lang="en-US" dirty="0"/>
              <a:t>Transverse liver Right-sided or left-sided stomach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372" y="313366"/>
            <a:ext cx="108088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CONGENITAL CARDIAC MALFORMATIONS </a:t>
            </a:r>
            <a:br>
              <a:rPr lang="en-US" sz="3600" b="1" dirty="0"/>
            </a:br>
            <a:r>
              <a:rPr lang="en-US" sz="3600" b="1" dirty="0"/>
              <a:t>WITH RIGHT ISOMERISM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atrium </a:t>
            </a:r>
          </a:p>
          <a:p>
            <a:r>
              <a:rPr lang="en-US" dirty="0"/>
              <a:t>Common </a:t>
            </a:r>
            <a:r>
              <a:rPr lang="en-US" dirty="0" err="1"/>
              <a:t>atrioventricular</a:t>
            </a:r>
            <a:r>
              <a:rPr lang="en-US" dirty="0"/>
              <a:t> valve </a:t>
            </a:r>
          </a:p>
          <a:p>
            <a:r>
              <a:rPr lang="en-US" dirty="0"/>
              <a:t>Morphologic or functional single ventricle </a:t>
            </a:r>
          </a:p>
          <a:p>
            <a:r>
              <a:rPr lang="en-US" dirty="0"/>
              <a:t>Pulmonary </a:t>
            </a:r>
            <a:r>
              <a:rPr lang="en-US" dirty="0" err="1"/>
              <a:t>stenosis</a:t>
            </a:r>
            <a:r>
              <a:rPr lang="en-US" dirty="0"/>
              <a:t> or </a:t>
            </a:r>
            <a:r>
              <a:rPr lang="en-US" dirty="0" err="1"/>
              <a:t>atresia</a:t>
            </a:r>
            <a:r>
              <a:rPr lang="en-US" dirty="0"/>
              <a:t> </a:t>
            </a:r>
          </a:p>
          <a:p>
            <a:r>
              <a:rPr lang="en-US" dirty="0"/>
              <a:t>Total anomalous pulmonary venous connection </a:t>
            </a:r>
          </a:p>
          <a:p>
            <a:r>
              <a:rPr lang="en-US" dirty="0"/>
              <a:t>Absent coronary sinus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VISCERAL HETEROTAXY WITH LEFT ISOMERISM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 presents in an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acyanotic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infant </a:t>
            </a:r>
            <a:r>
              <a:rPr lang="en-US" dirty="0"/>
              <a:t>with congestive heart failure because a left-to-right shunt exists without obstruction to right ventricular outflow</a:t>
            </a:r>
          </a:p>
          <a:p>
            <a:endParaRPr lang="en-US" dirty="0"/>
          </a:p>
          <a:p>
            <a:r>
              <a:rPr lang="en-US" dirty="0"/>
              <a:t> Physical examination discloses 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liver and a left-sided heart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The x-ray confirms the transverse liver and reveals bilaterally symmetric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 left bronchi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 distinctive radiologic feature is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vena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interruption </a:t>
            </a:r>
            <a:r>
              <a:rPr lang="en-US" dirty="0"/>
              <a:t>with </a:t>
            </a:r>
            <a:r>
              <a:rPr lang="en-US" dirty="0" err="1"/>
              <a:t>azygous</a:t>
            </a:r>
            <a:r>
              <a:rPr lang="en-US" dirty="0"/>
              <a:t> continuation.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6EF6-E83F-DC98-E057-77E8A49A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AE832-06A0-4338-1847-9AFF2E909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ventricular bend moves caudally and the distance between the outflow and inflow tracts diminishes.</a:t>
            </a:r>
          </a:p>
          <a:p>
            <a:endParaRPr lang="en-IN" dirty="0"/>
          </a:p>
          <a:p>
            <a:r>
              <a:rPr lang="en-IN" dirty="0"/>
              <a:t>Atrium and sinus venosus become dorsal to the heart loop</a:t>
            </a:r>
          </a:p>
          <a:p>
            <a:endParaRPr lang="en-IN" dirty="0"/>
          </a:p>
          <a:p>
            <a:r>
              <a:rPr lang="en-IN" dirty="0"/>
              <a:t>The atrial and outflow poles converge and myocardial cells are added, forming the </a:t>
            </a:r>
            <a:r>
              <a:rPr lang="en-IN" b="1" dirty="0"/>
              <a:t>truncus arteriosus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69527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257" y="854015"/>
            <a:ext cx="10551543" cy="53229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ECG discloses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abnormal P wave axis </a:t>
            </a:r>
            <a:r>
              <a:rPr lang="en-US" dirty="0"/>
              <a:t>of 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pacemaker </a:t>
            </a:r>
            <a:r>
              <a:rPr lang="en-US" dirty="0"/>
              <a:t>because the sinus node is absent</a:t>
            </a:r>
          </a:p>
          <a:p>
            <a:endParaRPr lang="en-US" dirty="0"/>
          </a:p>
          <a:p>
            <a:r>
              <a:rPr lang="en-US" dirty="0"/>
              <a:t>The diagnostic findings are abnormal P wave axis, complete </a:t>
            </a:r>
            <a:r>
              <a:rPr lang="en-US" dirty="0" err="1"/>
              <a:t>atrioventricular</a:t>
            </a:r>
            <a:r>
              <a:rPr lang="en-US" dirty="0"/>
              <a:t> block, and narrow QRS complexes</a:t>
            </a:r>
          </a:p>
          <a:p>
            <a:endParaRPr lang="en-US" dirty="0"/>
          </a:p>
          <a:p>
            <a:r>
              <a:rPr lang="en-US" dirty="0"/>
              <a:t>Abdominal echocardiography is used to confirm the transverse liver and identify 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vena cava and aorta</a:t>
            </a:r>
            <a:r>
              <a:rPr lang="en-US" dirty="0"/>
              <a:t> anterior to or on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side </a:t>
            </a:r>
            <a:r>
              <a:rPr lang="en-US" dirty="0"/>
              <a:t>of the spinal column</a:t>
            </a:r>
          </a:p>
          <a:p>
            <a:endParaRPr lang="en-US" dirty="0"/>
          </a:p>
          <a:p>
            <a:r>
              <a:rPr lang="en-US" dirty="0"/>
              <a:t>When the inferior cava is interrupted,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hepatic veins </a:t>
            </a:r>
            <a:r>
              <a:rPr lang="en-US" dirty="0"/>
              <a:t>do not join the </a:t>
            </a:r>
            <a:r>
              <a:rPr lang="en-US" dirty="0" err="1"/>
              <a:t>caval</a:t>
            </a:r>
            <a:r>
              <a:rPr lang="en-US" dirty="0"/>
              <a:t> vein but instead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 to the atria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LEFT ISOMERISM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Bilateral superior vena </a:t>
            </a:r>
            <a:r>
              <a:rPr lang="en-US" dirty="0" err="1"/>
              <a:t>cavae</a:t>
            </a:r>
            <a:r>
              <a:rPr lang="en-US" dirty="0"/>
              <a:t> </a:t>
            </a:r>
          </a:p>
          <a:p>
            <a:r>
              <a:rPr lang="en-US" dirty="0"/>
              <a:t>Bilateral morphologic left atria (appendages) </a:t>
            </a:r>
          </a:p>
          <a:p>
            <a:r>
              <a:rPr lang="en-US" dirty="0"/>
              <a:t>Absent or </a:t>
            </a:r>
            <a:r>
              <a:rPr lang="en-US" dirty="0" err="1"/>
              <a:t>atretic</a:t>
            </a:r>
            <a:r>
              <a:rPr lang="en-US" dirty="0"/>
              <a:t> </a:t>
            </a:r>
            <a:r>
              <a:rPr lang="en-US" dirty="0" err="1"/>
              <a:t>sinoatrial</a:t>
            </a:r>
            <a:r>
              <a:rPr lang="en-US" dirty="0"/>
              <a:t> node </a:t>
            </a:r>
          </a:p>
          <a:p>
            <a:r>
              <a:rPr lang="en-US" dirty="0"/>
              <a:t>Bilateral morphologic left bronchi </a:t>
            </a:r>
          </a:p>
          <a:p>
            <a:r>
              <a:rPr lang="en-US" dirty="0"/>
              <a:t>Bilateral morphologic left lungs </a:t>
            </a:r>
          </a:p>
          <a:p>
            <a:r>
              <a:rPr lang="en-US" dirty="0"/>
              <a:t>Transverse liver </a:t>
            </a:r>
          </a:p>
          <a:p>
            <a:r>
              <a:rPr lang="en-US" dirty="0" err="1"/>
              <a:t>Polysplenia</a:t>
            </a:r>
            <a:r>
              <a:rPr lang="en-US" dirty="0"/>
              <a:t> </a:t>
            </a:r>
          </a:p>
          <a:p>
            <a:r>
              <a:rPr lang="en-US" dirty="0"/>
              <a:t>Stomach usually right-sided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CONGENITAL CARDIAC MALFORMATIONS </a:t>
            </a:r>
            <a:br>
              <a:rPr lang="en-US" sz="3600" b="1" dirty="0"/>
            </a:br>
            <a:r>
              <a:rPr lang="en-US" sz="3600" b="1" dirty="0"/>
              <a:t>WITH LEFT ISOMERISM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Levocardia</a:t>
            </a:r>
            <a:r>
              <a:rPr lang="en-US" dirty="0"/>
              <a:t>, less frequently </a:t>
            </a:r>
            <a:r>
              <a:rPr lang="en-US" dirty="0" err="1"/>
              <a:t>dextrocardia</a:t>
            </a:r>
            <a:r>
              <a:rPr lang="en-US" dirty="0"/>
              <a:t> </a:t>
            </a:r>
          </a:p>
          <a:p>
            <a:r>
              <a:rPr lang="en-US" dirty="0"/>
              <a:t>Common atrium </a:t>
            </a:r>
          </a:p>
          <a:p>
            <a:r>
              <a:rPr lang="en-US" dirty="0"/>
              <a:t>Inferior vena </a:t>
            </a:r>
            <a:r>
              <a:rPr lang="en-US" dirty="0" err="1"/>
              <a:t>caval</a:t>
            </a:r>
            <a:r>
              <a:rPr lang="en-US" dirty="0"/>
              <a:t> interruption with </a:t>
            </a:r>
            <a:r>
              <a:rPr lang="en-US" dirty="0" err="1"/>
              <a:t>azygous</a:t>
            </a:r>
            <a:r>
              <a:rPr lang="en-US" dirty="0"/>
              <a:t> continuation </a:t>
            </a:r>
          </a:p>
          <a:p>
            <a:r>
              <a:rPr lang="en-US" dirty="0"/>
              <a:t>Partial anomalous pulmonary venous connection </a:t>
            </a:r>
          </a:p>
          <a:p>
            <a:r>
              <a:rPr lang="en-US" dirty="0"/>
              <a:t>Two </a:t>
            </a:r>
            <a:r>
              <a:rPr lang="en-US" dirty="0" err="1"/>
              <a:t>atrioventricular</a:t>
            </a:r>
            <a:r>
              <a:rPr lang="en-US" dirty="0"/>
              <a:t> valves or common </a:t>
            </a:r>
            <a:r>
              <a:rPr lang="en-US" dirty="0" err="1"/>
              <a:t>atrioventricular</a:t>
            </a:r>
            <a:r>
              <a:rPr lang="en-US" dirty="0"/>
              <a:t> valve</a:t>
            </a:r>
          </a:p>
          <a:p>
            <a:r>
              <a:rPr lang="en-US" dirty="0"/>
              <a:t> </a:t>
            </a:r>
            <a:r>
              <a:rPr lang="en-US" dirty="0" err="1"/>
              <a:t>Atrioventricular</a:t>
            </a:r>
            <a:r>
              <a:rPr lang="en-US" dirty="0"/>
              <a:t> </a:t>
            </a:r>
            <a:r>
              <a:rPr lang="en-US" dirty="0" err="1"/>
              <a:t>septal</a:t>
            </a:r>
            <a:r>
              <a:rPr lang="en-US" dirty="0"/>
              <a:t> defect </a:t>
            </a:r>
            <a:r>
              <a:rPr lang="en-US" dirty="0" err="1"/>
              <a:t>Ventriculo</a:t>
            </a:r>
            <a:r>
              <a:rPr lang="en-US" dirty="0"/>
              <a:t>/great arterial concordance</a:t>
            </a:r>
          </a:p>
          <a:p>
            <a:r>
              <a:rPr lang="en-US" dirty="0"/>
              <a:t> Left ventricular outflow obstruction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39786" y="147979"/>
            <a:ext cx="5693434" cy="651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715" y="189781"/>
            <a:ext cx="5529243" cy="645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886" y="1371599"/>
            <a:ext cx="11753042" cy="451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Treatment of a wide variety of congenital cardiac malformations associated with cardiac </a:t>
            </a:r>
            <a:r>
              <a:rPr lang="en-US" dirty="0" err="1"/>
              <a:t>malpositions</a:t>
            </a:r>
            <a:r>
              <a:rPr lang="en-US" dirty="0"/>
              <a:t> must depend on the specific lesions encountered.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correction </a:t>
            </a:r>
            <a:r>
              <a:rPr lang="en-US" dirty="0"/>
              <a:t>should be achieved as frequently as possible as frequently as possible using a two ventricle repair; such as </a:t>
            </a:r>
          </a:p>
          <a:p>
            <a:pPr lvl="1"/>
            <a:r>
              <a:rPr lang="en-US" dirty="0"/>
              <a:t>Variations of 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arterial switch procedure </a:t>
            </a:r>
            <a:r>
              <a:rPr lang="en-US" dirty="0"/>
              <a:t>(</a:t>
            </a:r>
            <a:r>
              <a:rPr lang="en-US" dirty="0" err="1"/>
              <a:t>Jatene</a:t>
            </a:r>
            <a:r>
              <a:rPr lang="en-US" dirty="0"/>
              <a:t>, Kaye–</a:t>
            </a:r>
            <a:r>
              <a:rPr lang="en-US" dirty="0" err="1"/>
              <a:t>Damus</a:t>
            </a:r>
            <a:r>
              <a:rPr lang="en-US" dirty="0"/>
              <a:t>–</a:t>
            </a:r>
            <a:r>
              <a:rPr lang="en-US" dirty="0" err="1"/>
              <a:t>Stansel</a:t>
            </a:r>
            <a:r>
              <a:rPr lang="en-US" dirty="0"/>
              <a:t>, or </a:t>
            </a:r>
            <a:r>
              <a:rPr lang="en-US" dirty="0" err="1"/>
              <a:t>Aubert</a:t>
            </a:r>
            <a:r>
              <a:rPr lang="en-US" dirty="0"/>
              <a:t> procedures),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VSD closure </a:t>
            </a:r>
            <a:r>
              <a:rPr lang="en-US" dirty="0"/>
              <a:t>connecting the systemic ventricle to the aorta (</a:t>
            </a:r>
            <a:r>
              <a:rPr lang="en-US" dirty="0" err="1"/>
              <a:t>interventricular</a:t>
            </a:r>
            <a:r>
              <a:rPr lang="en-US" dirty="0"/>
              <a:t> baffle), </a:t>
            </a:r>
          </a:p>
          <a:p>
            <a:pPr lvl="1"/>
            <a:r>
              <a:rPr lang="en-US" dirty="0" err="1"/>
              <a:t>Transection</a:t>
            </a:r>
            <a:r>
              <a:rPr lang="en-US" dirty="0"/>
              <a:t> of the pulmonary artery, and establishment of pulmonary ventricle–to–pulmonary artery continuity with an </a:t>
            </a:r>
            <a:r>
              <a:rPr lang="en-US" dirty="0" err="1"/>
              <a:t>extracardiac</a:t>
            </a:r>
            <a:r>
              <a:rPr lang="en-US" dirty="0"/>
              <a:t> conduit (</a:t>
            </a:r>
            <a:r>
              <a:rPr lang="en-US" dirty="0" err="1"/>
              <a:t>Rastelli</a:t>
            </a:r>
            <a:r>
              <a:rPr lang="en-US" dirty="0"/>
              <a:t>-type corrections), </a:t>
            </a:r>
          </a:p>
          <a:p>
            <a:pPr lvl="1"/>
            <a:r>
              <a:rPr lang="en-US" dirty="0"/>
              <a:t>More complex procedures involving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translocation of the great arteries </a:t>
            </a:r>
            <a:r>
              <a:rPr lang="en-US" dirty="0"/>
              <a:t>(</a:t>
            </a:r>
            <a:r>
              <a:rPr lang="en-US" dirty="0" err="1"/>
              <a:t>Nikaidoh</a:t>
            </a:r>
            <a:r>
              <a:rPr lang="en-US" dirty="0"/>
              <a:t>, or Ross-Konno operations)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TIME FOR MCQ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IN" sz="4000" dirty="0"/>
          </a:p>
          <a:p>
            <a:pPr algn="ctr">
              <a:buNone/>
            </a:pPr>
            <a:endParaRPr lang="en-IN" sz="4000" dirty="0"/>
          </a:p>
          <a:p>
            <a:pPr algn="ctr">
              <a:buNone/>
            </a:pPr>
            <a:r>
              <a:rPr lang="en-IN" sz="4000" dirty="0"/>
              <a:t>58 year old male, smoker, admitted with chest pain for 8hours duration.</a:t>
            </a:r>
          </a:p>
          <a:p>
            <a:pPr algn="ctr">
              <a:buNone/>
            </a:pPr>
            <a:r>
              <a:rPr lang="en-IN" sz="4000" dirty="0"/>
              <a:t>ECG taken</a:t>
            </a:r>
          </a:p>
          <a:p>
            <a:pPr algn="ctr">
              <a:buNone/>
            </a:pPr>
            <a:r>
              <a:rPr lang="en-IN" sz="4000" dirty="0"/>
              <a:t>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963"/>
            <a:ext cx="10515600" cy="1325563"/>
          </a:xfrm>
        </p:spPr>
        <p:txBody>
          <a:bodyPr/>
          <a:lstStyle/>
          <a:p>
            <a:pPr algn="ctr"/>
            <a:r>
              <a:rPr lang="en-IN" b="1" dirty="0"/>
              <a:t>MCQ</a:t>
            </a:r>
            <a:endParaRPr lang="en-US" b="1" dirty="0"/>
          </a:p>
        </p:txBody>
      </p:sp>
      <p:pic>
        <p:nvPicPr>
          <p:cNvPr id="1026" name="Picture 2" descr="C:\Users\ashok\Desktop\ARAVINDK\CALICUT DOCUMENTS\SEMINAR\MUHAMMED 57 STD EC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16743" y="-1216742"/>
            <a:ext cx="6858000" cy="92914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99276" y="974785"/>
            <a:ext cx="2892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       ATRIAL SITUS?</a:t>
            </a:r>
          </a:p>
          <a:p>
            <a:endParaRPr lang="en-IN" sz="2000" b="1" dirty="0">
              <a:solidFill>
                <a:srgbClr val="FF0000"/>
              </a:solidFill>
            </a:endParaRPr>
          </a:p>
          <a:p>
            <a:r>
              <a:rPr lang="en-IN" sz="2000" b="1" dirty="0">
                <a:solidFill>
                  <a:srgbClr val="FF0000"/>
                </a:solidFill>
              </a:rPr>
              <a:t>VENTRICULAR RELATION?</a:t>
            </a:r>
          </a:p>
          <a:p>
            <a:endParaRPr lang="en-I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hok\Desktop\ARAVINDK\CALICUT DOCUMENTS\SEMINAR\MUHAMMED 57 REVERSED EC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26"/>
            <a:ext cx="8984768" cy="68493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14604" y="974785"/>
            <a:ext cx="31773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b="1" dirty="0">
                <a:solidFill>
                  <a:srgbClr val="FF0000"/>
                </a:solidFill>
              </a:rPr>
              <a:t>ATRIAL SITUS?</a:t>
            </a:r>
          </a:p>
          <a:p>
            <a:endParaRPr lang="en-IN" sz="2200" b="1" dirty="0">
              <a:solidFill>
                <a:srgbClr val="FF0000"/>
              </a:solidFill>
            </a:endParaRPr>
          </a:p>
          <a:p>
            <a:r>
              <a:rPr lang="en-IN" sz="2200" b="1" dirty="0">
                <a:solidFill>
                  <a:srgbClr val="FF0000"/>
                </a:solidFill>
              </a:rPr>
              <a:t>VENTRICULAR RELATION?</a:t>
            </a:r>
          </a:p>
          <a:p>
            <a:endParaRPr lang="en-IN" sz="2200" b="1" dirty="0">
              <a:solidFill>
                <a:srgbClr val="FF0000"/>
              </a:solidFill>
            </a:endParaRPr>
          </a:p>
          <a:p>
            <a:r>
              <a:rPr lang="en-IN" sz="2200" b="1" dirty="0">
                <a:solidFill>
                  <a:srgbClr val="FF0000"/>
                </a:solidFill>
              </a:rPr>
              <a:t>IRA?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3140" y="361139"/>
            <a:ext cx="9057735" cy="60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82E-1748-D78C-29C4-834833B7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F0DE4D-3BFE-0280-39B8-A64E53AF4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171" y="410266"/>
            <a:ext cx="9792069" cy="6361195"/>
          </a:xfrm>
        </p:spPr>
      </p:pic>
    </p:spTree>
    <p:extLst>
      <p:ext uri="{BB962C8B-B14F-4D97-AF65-F5344CB8AC3E}">
        <p14:creationId xmlns:p14="http://schemas.microsoft.com/office/powerpoint/2010/main" val="1083909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1967-61EF-C29A-09D0-3F2C46853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45F3D-703C-B510-D0CA-3CAD5FE65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BE66F-BB69-255F-0043-29218C305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43" y="435850"/>
            <a:ext cx="9312675" cy="63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73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3149</Words>
  <Application>Microsoft Office PowerPoint</Application>
  <PresentationFormat>Widescreen</PresentationFormat>
  <Paragraphs>375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Wingdings</vt:lpstr>
      <vt:lpstr>Office Theme</vt:lpstr>
      <vt:lpstr>CARDIAC MALPOSITIONS EMBRYOLOGICAL BASIS, NOMENCLATURE AND IMAGING</vt:lpstr>
      <vt:lpstr>REFERENCES:</vt:lpstr>
      <vt:lpstr>INTRODUCTION</vt:lpstr>
      <vt:lpstr>KEY EVENTS IN DEVELOPMENT OF HEART</vt:lpstr>
      <vt:lpstr>PowerPoint Presentation</vt:lpstr>
      <vt:lpstr>KEY EVENTS IN LOOPING</vt:lpstr>
      <vt:lpstr>PowerPoint Presentation</vt:lpstr>
      <vt:lpstr>PowerPoint Presentation</vt:lpstr>
      <vt:lpstr>PowerPoint Presentation</vt:lpstr>
      <vt:lpstr>NOMENCLATURE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CONGENITALLY  CORRECTED TRANSPOSITION </vt:lpstr>
      <vt:lpstr>SITUS SOLITUS</vt:lpstr>
      <vt:lpstr>TYPES OF CARDIAC MALPOSITIONS</vt:lpstr>
      <vt:lpstr>PowerPoint Presentation</vt:lpstr>
      <vt:lpstr>PowerPoint Presentation</vt:lpstr>
      <vt:lpstr>SITUS INVERSUS WITH DEXTROCARDIA</vt:lpstr>
      <vt:lpstr>PowerPoint Presentation</vt:lpstr>
      <vt:lpstr>SITUS SOLITUS WITH DEXTROCARDIA</vt:lpstr>
      <vt:lpstr>PowerPoint Presentation</vt:lpstr>
      <vt:lpstr>SITUS INVERSUS WITH LEVOCARDIA</vt:lpstr>
      <vt:lpstr>PowerPoint Presentation</vt:lpstr>
      <vt:lpstr>MESOCARDIA</vt:lpstr>
      <vt:lpstr>MALPOSITIONS AND CHD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</vt:lpstr>
      <vt:lpstr>PowerPoint Presentation</vt:lpstr>
      <vt:lpstr>EXAMINATION</vt:lpstr>
      <vt:lpstr>PALPATION AND PERCUSSION</vt:lpstr>
      <vt:lpstr>PowerPoint Presentation</vt:lpstr>
      <vt:lpstr>APICAL IMPULSE</vt:lpstr>
      <vt:lpstr>PowerPoint Presentation</vt:lpstr>
      <vt:lpstr>AUSCULTATION</vt:lpstr>
      <vt:lpstr>PowerPoint Presentation</vt:lpstr>
      <vt:lpstr>ECG</vt:lpstr>
      <vt:lpstr>PowerPoint Presentation</vt:lpstr>
      <vt:lpstr>PowerPoint Presentation</vt:lpstr>
      <vt:lpstr>LEFT ATRIAL ECTOPIC  VS  LEFT SINUS NODE</vt:lpstr>
      <vt:lpstr>Leads placement in known cardiac malposition</vt:lpstr>
      <vt:lpstr>CHEST X-RAY</vt:lpstr>
      <vt:lpstr>XRAY DESIGNATION AND SITUS INVERSUS</vt:lpstr>
      <vt:lpstr>SITUS INVERSUS WITH LEVOCARDIA</vt:lpstr>
      <vt:lpstr>ECHOCARDIOGRAM</vt:lpstr>
      <vt:lpstr>PowerPoint Presentation</vt:lpstr>
      <vt:lpstr>PowerPoint Presentation</vt:lpstr>
      <vt:lpstr>PowerPoint Presentation</vt:lpstr>
      <vt:lpstr>SITUS SOLITUS</vt:lpstr>
      <vt:lpstr>SITUS INVERSUS</vt:lpstr>
      <vt:lpstr>PowerPoint Presentation</vt:lpstr>
      <vt:lpstr>PowerPoint Presentation</vt:lpstr>
      <vt:lpstr>VISCERAL HETEROTAXY</vt:lpstr>
      <vt:lpstr>PowerPoint Presentation</vt:lpstr>
      <vt:lpstr>Visceral heterotaxy with right isomerism</vt:lpstr>
      <vt:lpstr>PowerPoint Presentation</vt:lpstr>
      <vt:lpstr>PowerPoint Presentation</vt:lpstr>
      <vt:lpstr>RIGHT ISOMERISM</vt:lpstr>
      <vt:lpstr>CONGENITAL CARDIAC MALFORMATIONS  WITH RIGHT ISOMERISM</vt:lpstr>
      <vt:lpstr>VISCERAL HETEROTAXY WITH LEFT ISOMERISM</vt:lpstr>
      <vt:lpstr>PowerPoint Presentation</vt:lpstr>
      <vt:lpstr>LEFT ISOMERISM</vt:lpstr>
      <vt:lpstr>CONGENITAL CARDIAC MALFORMATIONS  WITH LEFT ISOMERISM</vt:lpstr>
      <vt:lpstr>PowerPoint Presentation</vt:lpstr>
      <vt:lpstr>PowerPoint Presentation</vt:lpstr>
      <vt:lpstr>TREATMENT</vt:lpstr>
      <vt:lpstr>TIME FOR MCQ</vt:lpstr>
      <vt:lpstr>MCQ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CARDIAC MALPOSITIONS EMBRYOLOGICAL BASIS, NOMENCLATURE AND IMAGING</dc:title>
  <dc:creator>ashok kumar</dc:creator>
  <cp:lastModifiedBy>ashok kumar</cp:lastModifiedBy>
  <cp:revision>135</cp:revision>
  <dcterms:created xsi:type="dcterms:W3CDTF">2023-07-18T16:19:03Z</dcterms:created>
  <dcterms:modified xsi:type="dcterms:W3CDTF">2023-07-25T18:09:37Z</dcterms:modified>
</cp:coreProperties>
</file>